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56" r:id="rId3"/>
    <p:sldId id="257" r:id="rId4"/>
    <p:sldId id="258" r:id="rId5"/>
    <p:sldId id="259" r:id="rId6"/>
    <p:sldId id="260" r:id="rId7"/>
    <p:sldId id="266" r:id="rId8"/>
    <p:sldId id="261" r:id="rId9"/>
    <p:sldId id="262" r:id="rId10"/>
    <p:sldId id="263" r:id="rId11"/>
    <p:sldId id="264" r:id="rId12"/>
    <p:sldId id="278" r:id="rId13"/>
    <p:sldId id="279" r:id="rId14"/>
    <p:sldId id="265" r:id="rId15"/>
    <p:sldId id="269" r:id="rId16"/>
    <p:sldId id="270" r:id="rId17"/>
    <p:sldId id="271" r:id="rId18"/>
    <p:sldId id="272" r:id="rId19"/>
    <p:sldId id="273" r:id="rId20"/>
    <p:sldId id="281" r:id="rId21"/>
    <p:sldId id="280" r:id="rId22"/>
    <p:sldId id="276" r:id="rId23"/>
    <p:sldId id="285" r:id="rId24"/>
    <p:sldId id="275" r:id="rId25"/>
    <p:sldId id="282" r:id="rId26"/>
    <p:sldId id="283" r:id="rId27"/>
    <p:sldId id="284" r:id="rId28"/>
    <p:sldId id="274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00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21" autoAdjust="0"/>
    <p:restoredTop sz="94660"/>
  </p:normalViewPr>
  <p:slideViewPr>
    <p:cSldViewPr>
      <p:cViewPr varScale="1">
        <p:scale>
          <a:sx n="68" d="100"/>
          <a:sy n="68" d="100"/>
        </p:scale>
        <p:origin x="-14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A9EB1-46EB-4EF4-AAFA-E241BB18196C}" type="datetimeFigureOut">
              <a:rPr lang="en-US" smtClean="0"/>
              <a:pPr/>
              <a:t>12/5/2016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2A679-148F-49A0-9121-BD585734F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A9EB1-46EB-4EF4-AAFA-E241BB18196C}" type="datetimeFigureOut">
              <a:rPr lang="en-US" smtClean="0"/>
              <a:pPr/>
              <a:t>12/5/2016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2A679-148F-49A0-9121-BD585734F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A9EB1-46EB-4EF4-AAFA-E241BB18196C}" type="datetimeFigureOut">
              <a:rPr lang="en-US" smtClean="0"/>
              <a:pPr/>
              <a:t>12/5/2016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2A679-148F-49A0-9121-BD585734F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A9EB1-46EB-4EF4-AAFA-E241BB18196C}" type="datetimeFigureOut">
              <a:rPr lang="en-US" smtClean="0"/>
              <a:pPr/>
              <a:t>12/5/2016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2A679-148F-49A0-9121-BD585734F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A9EB1-46EB-4EF4-AAFA-E241BB18196C}" type="datetimeFigureOut">
              <a:rPr lang="en-US" smtClean="0"/>
              <a:pPr/>
              <a:t>12/5/2016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2A679-148F-49A0-9121-BD585734F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A9EB1-46EB-4EF4-AAFA-E241BB18196C}" type="datetimeFigureOut">
              <a:rPr lang="en-US" smtClean="0"/>
              <a:pPr/>
              <a:t>12/5/2016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2A679-148F-49A0-9121-BD585734F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A9EB1-46EB-4EF4-AAFA-E241BB18196C}" type="datetimeFigureOut">
              <a:rPr lang="en-US" smtClean="0"/>
              <a:pPr/>
              <a:t>12/5/2016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2A679-148F-49A0-9121-BD585734F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A9EB1-46EB-4EF4-AAFA-E241BB18196C}" type="datetimeFigureOut">
              <a:rPr lang="en-US" smtClean="0"/>
              <a:pPr/>
              <a:t>12/5/2016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2A679-148F-49A0-9121-BD585734F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A9EB1-46EB-4EF4-AAFA-E241BB18196C}" type="datetimeFigureOut">
              <a:rPr lang="en-US" smtClean="0"/>
              <a:pPr/>
              <a:t>12/5/2016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2A679-148F-49A0-9121-BD585734F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A9EB1-46EB-4EF4-AAFA-E241BB18196C}" type="datetimeFigureOut">
              <a:rPr lang="en-US" smtClean="0"/>
              <a:pPr/>
              <a:t>12/5/2016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2A679-148F-49A0-9121-BD585734F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A9EB1-46EB-4EF4-AAFA-E241BB18196C}" type="datetimeFigureOut">
              <a:rPr lang="en-US" smtClean="0"/>
              <a:pPr/>
              <a:t>12/5/2016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2A679-148F-49A0-9121-BD585734F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1A9EB1-46EB-4EF4-AAFA-E241BB18196C}" type="datetimeFigureOut">
              <a:rPr lang="en-US" smtClean="0"/>
              <a:pPr/>
              <a:t>12/5/2016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02A679-148F-49A0-9121-BD585734F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pPr algn="ctr">
              <a:buNone/>
            </a:pPr>
            <a:r>
              <a:rPr lang="en-US" sz="7200" b="1" dirty="0" smtClean="0">
                <a:solidFill>
                  <a:srgbClr val="006600"/>
                </a:solidFill>
                <a:latin typeface="AR DECODE" pitchFamily="2" charset="0"/>
              </a:rPr>
              <a:t>Annual Meeting</a:t>
            </a:r>
          </a:p>
          <a:p>
            <a:pPr algn="ctr">
              <a:buNone/>
            </a:pPr>
            <a:r>
              <a:rPr lang="en-US" sz="7200" b="1" dirty="0" smtClean="0">
                <a:solidFill>
                  <a:srgbClr val="006600"/>
                </a:solidFill>
                <a:latin typeface="AR DECODE" pitchFamily="2" charset="0"/>
              </a:rPr>
              <a:t>December </a:t>
            </a:r>
            <a:r>
              <a:rPr lang="en-US" sz="7200" b="1" dirty="0" smtClean="0">
                <a:solidFill>
                  <a:srgbClr val="006600"/>
                </a:solidFill>
                <a:latin typeface="AR DECODE" pitchFamily="2" charset="0"/>
              </a:rPr>
              <a:t>5, 2016</a:t>
            </a:r>
            <a:endParaRPr lang="en-US" sz="7200" b="1" dirty="0" smtClean="0">
              <a:solidFill>
                <a:srgbClr val="006600"/>
              </a:solidFill>
              <a:latin typeface="AR DECODE" pitchFamily="2" charset="0"/>
            </a:endParaRPr>
          </a:p>
          <a:p>
            <a:pPr>
              <a:buNone/>
            </a:pPr>
            <a:endParaRPr lang="en-US" dirty="0"/>
          </a:p>
        </p:txBody>
      </p:sp>
      <p:pic>
        <p:nvPicPr>
          <p:cNvPr id="4" name="Picture 6" descr="greenway logo revis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81000"/>
            <a:ext cx="8307905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6324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Race for the Rivers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110* </a:t>
            </a:r>
            <a:r>
              <a:rPr lang="en-US" dirty="0" smtClean="0"/>
              <a:t>paddlers</a:t>
            </a:r>
          </a:p>
          <a:p>
            <a:r>
              <a:rPr lang="en-US" dirty="0" smtClean="0"/>
              <a:t>New Marketing</a:t>
            </a:r>
          </a:p>
          <a:p>
            <a:r>
              <a:rPr lang="en-US" dirty="0" smtClean="0"/>
              <a:t>2000 </a:t>
            </a:r>
            <a:r>
              <a:rPr lang="en-US" dirty="0" smtClean="0"/>
              <a:t>attendees</a:t>
            </a:r>
          </a:p>
          <a:p>
            <a:r>
              <a:rPr lang="en-US" dirty="0" smtClean="0"/>
              <a:t>River education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10242" name="Picture 2" descr="https://scontent-dfw1-1.xx.fbcdn.net/hphotos-xaf1/v/t1.0-9/10431491_10152981972051990_3395066862614475556_n.jpg?oh=efa4cef0689ad5198a84ace6aa5a3380&amp;oe=56F156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4114800"/>
            <a:ext cx="3352800" cy="2235201"/>
          </a:xfrm>
          <a:prstGeom prst="rect">
            <a:avLst/>
          </a:prstGeom>
          <a:noFill/>
        </p:spPr>
      </p:pic>
      <p:pic>
        <p:nvPicPr>
          <p:cNvPr id="8" name="Picture 7" descr="IMG_969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53200" y="152400"/>
            <a:ext cx="2260600" cy="3390900"/>
          </a:xfrm>
          <a:prstGeom prst="rect">
            <a:avLst/>
          </a:prstGeom>
        </p:spPr>
      </p:pic>
      <p:pic>
        <p:nvPicPr>
          <p:cNvPr id="12290" name="Picture 2" descr="art_onthe_riv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962400"/>
            <a:ext cx="4419600" cy="20719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River Ring Honeysuckle Bash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New event created at the request of Great Rivers Greenway</a:t>
            </a:r>
          </a:p>
          <a:p>
            <a:r>
              <a:rPr lang="en-US" dirty="0" smtClean="0"/>
              <a:t>Four sites including organizations and municipalities from St Louis/St Louis County and St Charles County</a:t>
            </a:r>
          </a:p>
          <a:p>
            <a:r>
              <a:rPr lang="en-US" dirty="0" smtClean="0"/>
              <a:t>52 participants</a:t>
            </a:r>
          </a:p>
          <a:p>
            <a:pPr>
              <a:buNone/>
            </a:pPr>
            <a:endParaRPr lang="en-US" dirty="0" smtClean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5600" y="3733800"/>
            <a:ext cx="2133600" cy="28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457200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Confluence Conservation Corps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525963"/>
          </a:xfrm>
        </p:spPr>
        <p:txBody>
          <a:bodyPr/>
          <a:lstStyle/>
          <a:p>
            <a:r>
              <a:rPr lang="en-US" smtClean="0"/>
              <a:t>Second Sunday</a:t>
            </a:r>
          </a:p>
          <a:p>
            <a:pPr>
              <a:buFont typeface="Arial" charset="0"/>
              <a:buNone/>
            </a:pPr>
            <a:r>
              <a:rPr lang="en-US" smtClean="0"/>
              <a:t>Welcome Sarah Wright Aholt and Carrie Henderson to the organizing committee</a:t>
            </a:r>
          </a:p>
        </p:txBody>
      </p:sp>
      <p:pic>
        <p:nvPicPr>
          <p:cNvPr id="4100" name="Picture 6" descr="https://scontent-ord1-1.xx.fbcdn.net/v/t1.0-9/15073334_10157679394965570_7173340767085310151_n.jpg?oh=3d3850129de979edd4447a29524bbe99&amp;oe=58C4051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267075"/>
            <a:ext cx="44196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8" descr="https://scontent-ord1-1.xx.fbcdn.net/v/t1.0-9/15055707_10157679394025570_6544114175700508913_n.jpg?oh=28f03f9ab073f386c86f1edbf87efcc4&amp;oe=58C0C2D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3505200"/>
            <a:ext cx="2266950" cy="302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533400" y="609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Creek </a:t>
            </a:r>
            <a:r>
              <a:rPr lang="en-US" dirty="0" smtClean="0"/>
              <a:t>Monitoring</a:t>
            </a:r>
            <a:br>
              <a:rPr lang="en-US" dirty="0" smtClean="0"/>
            </a:br>
            <a:r>
              <a:rPr lang="en-US" dirty="0" smtClean="0"/>
              <a:t>St Louis Public Collegiate School</a:t>
            </a:r>
            <a:br>
              <a:rPr lang="en-US" dirty="0" smtClean="0"/>
            </a:br>
            <a:endParaRPr lang="en-US" dirty="0" smtClean="0"/>
          </a:p>
        </p:txBody>
      </p:sp>
      <p:pic>
        <p:nvPicPr>
          <p:cNvPr id="5123" name="Content Placeholder 5" descr="St. Louis Public Collegiate School Stream Monitoring 10-25-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14400" y="1676400"/>
            <a:ext cx="7680325" cy="4321175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National Trails Day</a:t>
            </a:r>
          </a:p>
          <a:p>
            <a:r>
              <a:rPr lang="en-US" dirty="0" smtClean="0"/>
              <a:t>National Public Lands Day at the Confluence</a:t>
            </a:r>
          </a:p>
          <a:p>
            <a:r>
              <a:rPr lang="en-US" dirty="0" smtClean="0"/>
              <a:t>Earth </a:t>
            </a:r>
            <a:r>
              <a:rPr lang="en-US" dirty="0" smtClean="0"/>
              <a:t>Day St Louis</a:t>
            </a:r>
          </a:p>
          <a:p>
            <a:r>
              <a:rPr lang="en-US" dirty="0" smtClean="0"/>
              <a:t>Storm Drain </a:t>
            </a:r>
            <a:r>
              <a:rPr lang="en-US" dirty="0" smtClean="0"/>
              <a:t>Marking</a:t>
            </a:r>
          </a:p>
          <a:p>
            <a:r>
              <a:rPr lang="en-US" dirty="0" smtClean="0"/>
              <a:t>St Charles </a:t>
            </a:r>
            <a:r>
              <a:rPr lang="en-US" dirty="0" err="1" smtClean="0"/>
              <a:t>OutDoor</a:t>
            </a:r>
            <a:r>
              <a:rPr lang="en-US" dirty="0" smtClean="0"/>
              <a:t> Days</a:t>
            </a:r>
          </a:p>
          <a:p>
            <a:r>
              <a:rPr lang="en-US" dirty="0" smtClean="0"/>
              <a:t>Life Outside Festival</a:t>
            </a:r>
            <a:endParaRPr lang="en-US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3276600"/>
            <a:ext cx="3886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Sponsors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Great Rivers Greenway</a:t>
            </a:r>
          </a:p>
          <a:p>
            <a:r>
              <a:rPr lang="en-US" dirty="0" err="1" smtClean="0"/>
              <a:t>Mrs</a:t>
            </a:r>
            <a:r>
              <a:rPr lang="en-US" dirty="0" smtClean="0"/>
              <a:t> Pat Jones</a:t>
            </a:r>
          </a:p>
          <a:p>
            <a:r>
              <a:rPr lang="en-US" dirty="0" smtClean="0"/>
              <a:t>Thought Process Interactive </a:t>
            </a:r>
          </a:p>
          <a:p>
            <a:r>
              <a:rPr lang="en-US" dirty="0" smtClean="0"/>
              <a:t>Missouri American Water</a:t>
            </a:r>
          </a:p>
          <a:p>
            <a:r>
              <a:rPr lang="en-US" dirty="0" smtClean="0"/>
              <a:t>GM Wentzville</a:t>
            </a:r>
          </a:p>
          <a:p>
            <a:r>
              <a:rPr lang="en-US" dirty="0" smtClean="0"/>
              <a:t>Metropolitan Sewer District</a:t>
            </a:r>
          </a:p>
          <a:p>
            <a:r>
              <a:rPr lang="en-US" dirty="0" err="1" smtClean="0"/>
              <a:t>Walmart</a:t>
            </a:r>
            <a:r>
              <a:rPr lang="en-US" dirty="0" smtClean="0"/>
              <a:t> – Wentzville</a:t>
            </a:r>
          </a:p>
          <a:p>
            <a:r>
              <a:rPr lang="en-US" dirty="0" err="1" smtClean="0"/>
              <a:t>Leinenkugel</a:t>
            </a:r>
            <a:endParaRPr lang="en-US" dirty="0" smtClean="0"/>
          </a:p>
          <a:p>
            <a:r>
              <a:rPr lang="en-US" dirty="0" err="1" smtClean="0"/>
              <a:t>Sams</a:t>
            </a:r>
            <a:r>
              <a:rPr lang="en-US" dirty="0" smtClean="0"/>
              <a:t> Club – Wentzville</a:t>
            </a:r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2133600"/>
            <a:ext cx="3048000" cy="2970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Sponsors (Cont)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J&amp;M Family Enterprises</a:t>
            </a:r>
          </a:p>
          <a:p>
            <a:r>
              <a:rPr lang="en-US" dirty="0" smtClean="0"/>
              <a:t>SCI Engineering</a:t>
            </a:r>
          </a:p>
          <a:p>
            <a:r>
              <a:rPr lang="en-US" dirty="0" smtClean="0"/>
              <a:t>Mitchell James </a:t>
            </a:r>
            <a:r>
              <a:rPr lang="en-US" dirty="0" smtClean="0"/>
              <a:t>Salon</a:t>
            </a:r>
          </a:p>
          <a:p>
            <a:r>
              <a:rPr lang="en-US" dirty="0" smtClean="0"/>
              <a:t>Talbot’s Frontenac</a:t>
            </a:r>
          </a:p>
          <a:p>
            <a:r>
              <a:rPr lang="en-US" dirty="0" smtClean="0"/>
              <a:t>Alpine Shop</a:t>
            </a:r>
            <a:endParaRPr lang="en-US" dirty="0" smtClean="0"/>
          </a:p>
          <a:p>
            <a:r>
              <a:rPr lang="en-US" dirty="0" smtClean="0"/>
              <a:t>Ms Judy Mulholland</a:t>
            </a:r>
          </a:p>
          <a:p>
            <a:r>
              <a:rPr lang="en-US" dirty="0" err="1" smtClean="0"/>
              <a:t>Ladsurfski</a:t>
            </a:r>
            <a:r>
              <a:rPr lang="en-US" dirty="0" smtClean="0"/>
              <a:t> 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146" name="Picture 2" descr="https://scontent-lga3-1.xx.fbcdn.net/hphotos-xft1/v/t1.0-9/11988486_10152981972556990_4938693392279369681_n.jpg?oh=f7ecb6faefecf454f2abcaac2ad33230&amp;oe=56D52D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1752600"/>
            <a:ext cx="2443162" cy="4343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Generous Assistance Provided by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Big Muddy Adventures</a:t>
            </a:r>
          </a:p>
          <a:p>
            <a:r>
              <a:rPr lang="en-US" dirty="0" smtClean="0"/>
              <a:t>St </a:t>
            </a:r>
            <a:r>
              <a:rPr lang="en-US" dirty="0" smtClean="0"/>
              <a:t>Louis Audubon</a:t>
            </a:r>
          </a:p>
          <a:p>
            <a:r>
              <a:rPr lang="en-US" dirty="0" smtClean="0"/>
              <a:t>Revolution Cycles</a:t>
            </a:r>
          </a:p>
          <a:p>
            <a:r>
              <a:rPr lang="en-US" dirty="0" smtClean="0"/>
              <a:t>Bike Stop Café</a:t>
            </a:r>
          </a:p>
          <a:p>
            <a:r>
              <a:rPr lang="en-US" dirty="0" smtClean="0"/>
              <a:t>Katy Trail Bike Shop</a:t>
            </a:r>
          </a:p>
          <a:p>
            <a:r>
              <a:rPr lang="en-US" dirty="0" smtClean="0"/>
              <a:t>Living </a:t>
            </a:r>
            <a:r>
              <a:rPr lang="en-US" dirty="0" smtClean="0"/>
              <a:t>History </a:t>
            </a:r>
            <a:r>
              <a:rPr lang="en-US" dirty="0" smtClean="0"/>
              <a:t>Company</a:t>
            </a:r>
          </a:p>
          <a:p>
            <a:r>
              <a:rPr lang="en-US" dirty="0" smtClean="0"/>
              <a:t>Old First Capitol State Park</a:t>
            </a:r>
          </a:p>
          <a:p>
            <a:r>
              <a:rPr lang="en-US" dirty="0" smtClean="0"/>
              <a:t>Missouri Master Naturalists</a:t>
            </a:r>
            <a:endParaRPr lang="en-US" dirty="0" smtClean="0"/>
          </a:p>
          <a:p>
            <a:r>
              <a:rPr lang="en-US" dirty="0" smtClean="0"/>
              <a:t>Cities </a:t>
            </a:r>
            <a:r>
              <a:rPr lang="en-US" dirty="0" smtClean="0"/>
              <a:t>of Wentzville, </a:t>
            </a:r>
            <a:r>
              <a:rPr lang="en-US" dirty="0" err="1" smtClean="0"/>
              <a:t>Dardenne</a:t>
            </a:r>
            <a:r>
              <a:rPr lang="en-US" dirty="0" smtClean="0"/>
              <a:t> Prairie, </a:t>
            </a:r>
            <a:r>
              <a:rPr lang="en-US" dirty="0" err="1" smtClean="0"/>
              <a:t>Cottleville</a:t>
            </a:r>
            <a:r>
              <a:rPr lang="en-US" dirty="0" smtClean="0"/>
              <a:t>, St Charles, O’Fallon, St Louis, Bridgeton, Overton, Maryland Heights, </a:t>
            </a:r>
            <a:r>
              <a:rPr lang="en-US" dirty="0" err="1" smtClean="0"/>
              <a:t>Florrisant</a:t>
            </a:r>
            <a:r>
              <a:rPr lang="en-US" dirty="0" smtClean="0"/>
              <a:t> and St Louis County.</a:t>
            </a:r>
          </a:p>
          <a:p>
            <a:r>
              <a:rPr lang="en-US" dirty="0" smtClean="0"/>
              <a:t>Missouri Department of Conservation</a:t>
            </a:r>
          </a:p>
          <a:p>
            <a:r>
              <a:rPr lang="en-US" dirty="0" smtClean="0"/>
              <a:t>Missouri Stream Team. Stream Team </a:t>
            </a:r>
            <a:r>
              <a:rPr lang="en-US" dirty="0" smtClean="0"/>
              <a:t>Together</a:t>
            </a:r>
            <a:r>
              <a:rPr lang="en-US" dirty="0" smtClean="0"/>
              <a:t>, League of Watershed </a:t>
            </a:r>
            <a:r>
              <a:rPr lang="en-US" dirty="0" err="1" smtClean="0"/>
              <a:t>Gardians</a:t>
            </a:r>
            <a:r>
              <a:rPr lang="en-US" dirty="0" smtClean="0"/>
              <a:t> </a:t>
            </a:r>
            <a:r>
              <a:rPr lang="en-US" dirty="0" smtClean="0"/>
              <a:t>and the Mighty </a:t>
            </a:r>
            <a:r>
              <a:rPr lang="en-US" dirty="0" smtClean="0"/>
              <a:t>211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122" name="Picture 2" descr="https://scontent-iad3-1.xx.fbcdn.net/hphotos-xat1/v/t1.0-9/11951783_10152981971501990_1941917478762277387_n.jpg?oh=3d6a30cf54b23b8dee72d7e46bf4162e&amp;oe=56D9C24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371600"/>
            <a:ext cx="3771899" cy="2514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Financial Report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Year To Date:</a:t>
            </a:r>
          </a:p>
          <a:p>
            <a:pPr>
              <a:buNone/>
            </a:pPr>
            <a:r>
              <a:rPr lang="en-US" dirty="0" smtClean="0"/>
              <a:t>Income                   </a:t>
            </a:r>
            <a:r>
              <a:rPr lang="en-US" dirty="0" smtClean="0"/>
              <a:t>$</a:t>
            </a:r>
            <a:r>
              <a:rPr lang="en-US" b="1" dirty="0" smtClean="0"/>
              <a:t>31,665.24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Expenditures         </a:t>
            </a:r>
            <a:r>
              <a:rPr lang="en-US" dirty="0" smtClean="0"/>
              <a:t>$</a:t>
            </a:r>
            <a:r>
              <a:rPr lang="en-US" b="1" dirty="0" smtClean="0"/>
              <a:t>44,487.23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    			     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-12,864.03</a:t>
            </a:r>
            <a:endParaRPr lang="en-US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dirty="0" smtClean="0"/>
              <a:t>Cash  in Bank         $</a:t>
            </a:r>
            <a:r>
              <a:rPr lang="en-US" dirty="0" smtClean="0"/>
              <a:t>52,987.83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Restricted Funds    $ </a:t>
            </a:r>
            <a:r>
              <a:rPr lang="en-US" dirty="0" smtClean="0"/>
              <a:t>2,328.89</a:t>
            </a:r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179 members</a:t>
            </a:r>
          </a:p>
          <a:p>
            <a:r>
              <a:rPr lang="en-US" dirty="0" smtClean="0"/>
              <a:t>1800 Volunteers</a:t>
            </a:r>
          </a:p>
          <a:p>
            <a:r>
              <a:rPr lang="en-US" dirty="0" smtClean="0"/>
              <a:t>4000</a:t>
            </a:r>
            <a:r>
              <a:rPr lang="en-US" dirty="0" smtClean="0"/>
              <a:t>+ Participants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3074" name="Picture 2" descr="http://www.kshe95.com/sites/g/files/exi371/f/styles/emmis_xgallery_large/public/201503/trash-bash_0312115_IMG_6840.jpg?itok=g3pqvkV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2971800"/>
            <a:ext cx="4419600" cy="33113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733800"/>
            <a:ext cx="6400800" cy="17526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2016 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Annual Report</a:t>
            </a:r>
          </a:p>
          <a:p>
            <a:pPr algn="l"/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Awards</a:t>
            </a:r>
          </a:p>
          <a:p>
            <a:pPr algn="l"/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Election of Officers</a:t>
            </a:r>
          </a:p>
          <a:p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Picture 6" descr="greenway logo revis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066800"/>
            <a:ext cx="5943600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2" descr="https://scontent-dfw1-1.xx.fbcdn.net/hphotos-xta1/v/t1.0-9/11935085_10152981972076990_7241829640046627635_n.jpg?oh=9723e31a8d5dbf75ee4e271722f5ccd3&amp;oe=56F0248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429000"/>
            <a:ext cx="3733800" cy="248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Many Thanks and Best Wishes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Retiring Board Members</a:t>
            </a:r>
          </a:p>
          <a:p>
            <a:pPr lvl="1"/>
            <a:r>
              <a:rPr lang="en-US" dirty="0" smtClean="0"/>
              <a:t>Mike Garvey </a:t>
            </a:r>
          </a:p>
          <a:p>
            <a:pPr lvl="1"/>
            <a:r>
              <a:rPr lang="en-US" dirty="0" smtClean="0"/>
              <a:t>David Hartman, Secretary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2971800"/>
            <a:ext cx="3551150" cy="3455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6" descr="https://scontent-lga3-1.xx.fbcdn.net/v/t1.0-0/p480x480/13091997_1175797489131365_3202581439449122350_n.jpg?oh=b19f159c918de1958aeb472e42e915f7&amp;oe=58B4C4B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3657600"/>
            <a:ext cx="4152900" cy="228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Welcome New Board Members</a:t>
            </a:r>
            <a:r>
              <a:rPr lang="en-US" sz="2000" smtClean="0"/>
              <a:t/>
            </a:r>
            <a:br>
              <a:rPr lang="en-US" sz="2000" smtClean="0"/>
            </a:br>
            <a:r>
              <a:rPr lang="en-US" sz="2000" smtClean="0"/>
              <a:t/>
            </a:r>
            <a:br>
              <a:rPr lang="en-US" sz="2000" smtClean="0"/>
            </a:br>
            <a:r>
              <a:rPr lang="en-US" sz="3600" smtClean="0"/>
              <a:t>Stacie Schelski          Brian Waldrop</a:t>
            </a:r>
            <a:endParaRPr lang="en-US" smtClean="0"/>
          </a:p>
        </p:txBody>
      </p:sp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981200"/>
            <a:ext cx="3352800" cy="413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 descr="https://scontent-ord1-1.xx.fbcdn.net/v/t1.0-9/14980634_1403632326321608_7978520841439815803_n.jpg?oh=c1c6e5e658e453f34b147782aed8e155&amp;oe=58BE4B6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905000"/>
            <a:ext cx="38862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Charlene Waggoner, President</a:t>
            </a:r>
          </a:p>
          <a:p>
            <a:r>
              <a:rPr lang="en-US" dirty="0" smtClean="0"/>
              <a:t>Greg </a:t>
            </a:r>
            <a:r>
              <a:rPr lang="en-US" dirty="0" err="1" smtClean="0"/>
              <a:t>Poleski</a:t>
            </a:r>
            <a:r>
              <a:rPr lang="en-US" dirty="0" smtClean="0"/>
              <a:t>, Vice President</a:t>
            </a:r>
          </a:p>
          <a:p>
            <a:r>
              <a:rPr lang="en-US" dirty="0" smtClean="0"/>
              <a:t>Abby </a:t>
            </a:r>
            <a:r>
              <a:rPr lang="en-US" dirty="0" err="1" smtClean="0"/>
              <a:t>Broadstone</a:t>
            </a:r>
            <a:r>
              <a:rPr lang="en-US" dirty="0" smtClean="0"/>
              <a:t>, Vice President, Membership </a:t>
            </a:r>
          </a:p>
          <a:p>
            <a:r>
              <a:rPr lang="en-US" dirty="0" smtClean="0"/>
              <a:t>Larry Ruff, Treasurer</a:t>
            </a:r>
          </a:p>
          <a:p>
            <a:r>
              <a:rPr lang="en-US" dirty="0" smtClean="0"/>
              <a:t>Mike </a:t>
            </a:r>
            <a:r>
              <a:rPr lang="en-US" dirty="0" err="1" smtClean="0"/>
              <a:t>Claspille</a:t>
            </a:r>
            <a:r>
              <a:rPr lang="en-US" dirty="0" smtClean="0"/>
              <a:t>, </a:t>
            </a:r>
            <a:r>
              <a:rPr lang="en-US" dirty="0" smtClean="0"/>
              <a:t>Secretary</a:t>
            </a:r>
          </a:p>
          <a:p>
            <a:r>
              <a:rPr lang="en-US" dirty="0" smtClean="0"/>
              <a:t>Jessica Rowe, Historian</a:t>
            </a:r>
          </a:p>
          <a:p>
            <a:r>
              <a:rPr lang="en-US" dirty="0" smtClean="0"/>
              <a:t>Stacie </a:t>
            </a:r>
            <a:r>
              <a:rPr lang="en-US" dirty="0" err="1" smtClean="0"/>
              <a:t>Schelski</a:t>
            </a:r>
            <a:r>
              <a:rPr lang="en-US" dirty="0" smtClean="0"/>
              <a:t>, </a:t>
            </a:r>
            <a:r>
              <a:rPr lang="en-US" dirty="0" smtClean="0"/>
              <a:t>Director</a:t>
            </a:r>
          </a:p>
          <a:p>
            <a:r>
              <a:rPr lang="en-US" dirty="0" smtClean="0"/>
              <a:t>Sharon Kenny, Director</a:t>
            </a:r>
          </a:p>
          <a:p>
            <a:r>
              <a:rPr lang="en-US" dirty="0" smtClean="0"/>
              <a:t>Brian </a:t>
            </a:r>
            <a:r>
              <a:rPr lang="en-US" dirty="0" err="1" smtClean="0"/>
              <a:t>Waldrup</a:t>
            </a:r>
            <a:r>
              <a:rPr lang="en-US" dirty="0" smtClean="0"/>
              <a:t>, </a:t>
            </a:r>
            <a:r>
              <a:rPr lang="en-US" dirty="0" smtClean="0"/>
              <a:t>Director</a:t>
            </a: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00754" y="3124200"/>
            <a:ext cx="3643171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Looking Ahead	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smtClean="0"/>
              <a:t>February 22:  River Soundings Series Flood Plain Issues</a:t>
            </a:r>
          </a:p>
          <a:p>
            <a:r>
              <a:rPr lang="en-US" sz="2400" smtClean="0"/>
              <a:t>March 5:  Team Leader Training</a:t>
            </a:r>
          </a:p>
          <a:p>
            <a:r>
              <a:rPr lang="en-US" sz="2400" smtClean="0"/>
              <a:t>March 18: Confluence Trash Bash</a:t>
            </a:r>
          </a:p>
          <a:p>
            <a:r>
              <a:rPr lang="en-US" sz="2400" smtClean="0"/>
              <a:t>April 1:  Mission:  Clean Stream/GM Earth Day/Run for the Rivers</a:t>
            </a:r>
          </a:p>
          <a:p>
            <a:r>
              <a:rPr lang="en-US" sz="2400" smtClean="0"/>
              <a:t>May 7:  Spring Dardenne Day </a:t>
            </a:r>
          </a:p>
          <a:p>
            <a:pPr algn="just"/>
            <a:r>
              <a:rPr lang="en-US" sz="2400" smtClean="0"/>
              <a:t>June 3:  National Trails Day</a:t>
            </a:r>
          </a:p>
          <a:p>
            <a:pPr algn="just"/>
            <a:r>
              <a:rPr lang="en-US" sz="2400" smtClean="0"/>
              <a:t>August 26: Race for the Rivers</a:t>
            </a:r>
          </a:p>
          <a:p>
            <a:pPr algn="just"/>
            <a:r>
              <a:rPr lang="en-US" sz="2400" smtClean="0"/>
              <a:t>September 30:  National Public Lands Day</a:t>
            </a:r>
          </a:p>
          <a:p>
            <a:pPr algn="just"/>
            <a:r>
              <a:rPr lang="en-US" sz="2400" smtClean="0"/>
              <a:t>October 7:  River Ring Honeysuckle Bash</a:t>
            </a:r>
          </a:p>
          <a:p>
            <a:pPr algn="just"/>
            <a:r>
              <a:rPr lang="en-US" sz="2400" smtClean="0"/>
              <a:t>October 8:  Fall Dardenne Day </a:t>
            </a:r>
          </a:p>
          <a:p>
            <a:pPr lvl="1" algn="just"/>
            <a:endParaRPr lang="en-US" smtClean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Recognition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err="1" smtClean="0"/>
              <a:t>Bangert</a:t>
            </a:r>
            <a:r>
              <a:rPr lang="en-US" dirty="0" smtClean="0"/>
              <a:t> Island Exploration</a:t>
            </a:r>
            <a:r>
              <a:rPr lang="en-US" dirty="0" smtClean="0"/>
              <a:t> </a:t>
            </a:r>
            <a:r>
              <a:rPr lang="en-US" dirty="0" smtClean="0"/>
              <a:t>Preparation</a:t>
            </a:r>
          </a:p>
          <a:p>
            <a:pPr>
              <a:buNone/>
            </a:pPr>
            <a:r>
              <a:rPr lang="en-US" dirty="0" smtClean="0"/>
              <a:t>	</a:t>
            </a:r>
            <a:r>
              <a:rPr lang="en-US" dirty="0" err="1" smtClean="0"/>
              <a:t>Angi</a:t>
            </a:r>
            <a:r>
              <a:rPr lang="en-US" dirty="0" smtClean="0"/>
              <a:t> Sorensen </a:t>
            </a:r>
          </a:p>
          <a:p>
            <a:pPr>
              <a:buNone/>
            </a:pPr>
            <a:r>
              <a:rPr lang="en-US" dirty="0" smtClean="0"/>
              <a:t>	</a:t>
            </a:r>
            <a:r>
              <a:rPr lang="en-US" dirty="0" smtClean="0"/>
              <a:t>Rhiannon Sorensen </a:t>
            </a:r>
          </a:p>
          <a:p>
            <a:pPr>
              <a:buNone/>
            </a:pPr>
            <a:r>
              <a:rPr lang="en-US" dirty="0" smtClean="0"/>
              <a:t>	</a:t>
            </a:r>
            <a:r>
              <a:rPr lang="en-US" dirty="0" smtClean="0"/>
              <a:t>Bev </a:t>
            </a:r>
            <a:r>
              <a:rPr lang="en-US" dirty="0" err="1" smtClean="0"/>
              <a:t>Wraspir</a:t>
            </a:r>
            <a:endParaRPr lang="en-US" dirty="0" smtClean="0"/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2294334"/>
            <a:ext cx="3589694" cy="4122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Special Recognition: Business Partner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US" sz="8000" dirty="0" smtClean="0"/>
              <a:t>Big A’s </a:t>
            </a:r>
          </a:p>
          <a:p>
            <a:pPr algn="ctr">
              <a:buNone/>
            </a:pPr>
            <a:r>
              <a:rPr lang="en-US" sz="4800" dirty="0" smtClean="0"/>
              <a:t>Host of the St Charles edition of the Big Muddy Speaker Series</a:t>
            </a:r>
            <a:endParaRPr lang="en-US" sz="48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Recognition:  Agency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US" sz="5400" dirty="0" smtClean="0"/>
              <a:t>Quinn </a:t>
            </a:r>
            <a:r>
              <a:rPr lang="en-US" sz="5400" dirty="0" err="1" smtClean="0"/>
              <a:t>Kellner</a:t>
            </a:r>
            <a:endParaRPr lang="en-US" sz="5400" dirty="0" smtClean="0"/>
          </a:p>
          <a:p>
            <a:pPr algn="ctr">
              <a:buNone/>
            </a:pPr>
            <a:r>
              <a:rPr lang="en-US" sz="5400" dirty="0" smtClean="0"/>
              <a:t>Jones Confluence State Park</a:t>
            </a:r>
            <a:endParaRPr lang="en-US" sz="5400" dirty="0"/>
          </a:p>
        </p:txBody>
      </p:sp>
      <p:pic>
        <p:nvPicPr>
          <p:cNvPr id="36866" name="Picture 2" descr="https://scontent-lga3-1.xx.fbcdn.net/v/t1.0-0/s480x480/13138890_1180015282042919_5503157276267538514_n.jpg?oh=86d70470189d18b86f54624a3f580406&amp;oe=58F3B81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3581400"/>
            <a:ext cx="4038600" cy="30289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Special Recognition: Volunteer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US" sz="6600" dirty="0" smtClean="0"/>
              <a:t>Pat </a:t>
            </a:r>
            <a:r>
              <a:rPr lang="en-US" sz="6600" dirty="0" err="1" smtClean="0"/>
              <a:t>Routh</a:t>
            </a:r>
            <a:endParaRPr lang="en-US" sz="6600" dirty="0" smtClean="0"/>
          </a:p>
          <a:p>
            <a:pPr algn="ctr">
              <a:buNone/>
            </a:pPr>
            <a:r>
              <a:rPr lang="en-US" sz="6600" dirty="0" smtClean="0"/>
              <a:t>Forrest </a:t>
            </a:r>
            <a:r>
              <a:rPr lang="en-US" sz="6600" dirty="0" err="1" smtClean="0"/>
              <a:t>Routh</a:t>
            </a:r>
            <a:endParaRPr lang="en-US" sz="6600" dirty="0" smtClean="0"/>
          </a:p>
          <a:p>
            <a:pPr algn="ctr">
              <a:buNone/>
            </a:pPr>
            <a:r>
              <a:rPr lang="en-US" sz="4800" dirty="0" smtClean="0"/>
              <a:t>Race for the Rivers 10 years of service.</a:t>
            </a:r>
            <a:endParaRPr lang="en-US" sz="48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 Jones Volunteer </a:t>
            </a:r>
            <a:r>
              <a:rPr lang="en-US" dirty="0" smtClean="0"/>
              <a:t>2016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4000" dirty="0" smtClean="0"/>
              <a:t>Sharon Kenny</a:t>
            </a:r>
            <a:endParaRPr lang="en-US" sz="4000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1676400"/>
            <a:ext cx="454175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3300"/>
                </a:solidFill>
              </a:rPr>
              <a:t>Team Leader Training</a:t>
            </a:r>
            <a:endParaRPr lang="en-US" dirty="0">
              <a:solidFill>
                <a:srgbClr val="0033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rgbClr val="003300"/>
                </a:solidFill>
              </a:rPr>
              <a:t>Recruiting</a:t>
            </a:r>
          </a:p>
          <a:p>
            <a:r>
              <a:rPr lang="en-US" dirty="0" smtClean="0">
                <a:solidFill>
                  <a:srgbClr val="003300"/>
                </a:solidFill>
              </a:rPr>
              <a:t>Safety</a:t>
            </a:r>
          </a:p>
          <a:p>
            <a:r>
              <a:rPr lang="en-US" dirty="0" smtClean="0">
                <a:solidFill>
                  <a:srgbClr val="003300"/>
                </a:solidFill>
              </a:rPr>
              <a:t>Clean </a:t>
            </a:r>
            <a:r>
              <a:rPr lang="en-US" dirty="0" smtClean="0">
                <a:solidFill>
                  <a:srgbClr val="003300"/>
                </a:solidFill>
              </a:rPr>
              <a:t>up</a:t>
            </a:r>
            <a:endParaRPr lang="en-US" dirty="0" smtClean="0">
              <a:solidFill>
                <a:srgbClr val="003300"/>
              </a:solidFill>
            </a:endParaRPr>
          </a:p>
        </p:txBody>
      </p:sp>
      <p:pic>
        <p:nvPicPr>
          <p:cNvPr id="9220" name="Picture 4" descr="https://scontent-dfw1-1.xx.fbcdn.net/hphotos-xpa1/v/t1.0-9/10422980_1562923137312114_4867712659292911140_n.jpg?oh=1735c0cb73b40f419ae8e5a0b20e1db3&amp;oe=56EC78D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3943350"/>
            <a:ext cx="3543300" cy="2657476"/>
          </a:xfrm>
          <a:prstGeom prst="rect">
            <a:avLst/>
          </a:prstGeom>
          <a:noFill/>
        </p:spPr>
      </p:pic>
      <p:pic>
        <p:nvPicPr>
          <p:cNvPr id="19458" name="Picture 2" descr="https://scontent-mia1-1.xx.fbcdn.net/v/t1.0-0/c78.0.200.200/p200x200/12799257_1137998042911310_8385139453706438419_n.jpg?oh=eaa3fd3bc5335cf36a6be873bef01772&amp;oe=58B0613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143000"/>
            <a:ext cx="2819400" cy="2819400"/>
          </a:xfrm>
          <a:prstGeom prst="rect">
            <a:avLst/>
          </a:prstGeom>
          <a:noFill/>
        </p:spPr>
      </p:pic>
      <p:pic>
        <p:nvPicPr>
          <p:cNvPr id="19460" name="Picture 4" descr="https://scontent-mia1-1.xx.fbcdn.net/v/t1.0-0/c112.0.200.200/p200x200/12066008_1137998579577923_1100261594033642070_n.jpg?oh=f7d8ed6e4f28604548374d080f662df0&amp;oe=58B2286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3048000"/>
            <a:ext cx="3505200" cy="350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3300"/>
                </a:solidFill>
              </a:rPr>
              <a:t>Confluence Trash Bash</a:t>
            </a:r>
            <a:endParaRPr lang="en-US" dirty="0">
              <a:solidFill>
                <a:srgbClr val="0033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32037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rgbClr val="003300"/>
                </a:solidFill>
              </a:rPr>
              <a:t>Coordination</a:t>
            </a:r>
          </a:p>
          <a:p>
            <a:r>
              <a:rPr lang="en-US" dirty="0" smtClean="0">
                <a:solidFill>
                  <a:srgbClr val="003300"/>
                </a:solidFill>
              </a:rPr>
              <a:t>9 </a:t>
            </a:r>
            <a:r>
              <a:rPr lang="en-US" dirty="0" smtClean="0">
                <a:solidFill>
                  <a:srgbClr val="003300"/>
                </a:solidFill>
              </a:rPr>
              <a:t>rendezvous locations</a:t>
            </a:r>
          </a:p>
          <a:p>
            <a:r>
              <a:rPr lang="en-US" dirty="0" smtClean="0">
                <a:solidFill>
                  <a:srgbClr val="003300"/>
                </a:solidFill>
              </a:rPr>
              <a:t>524 </a:t>
            </a:r>
            <a:r>
              <a:rPr lang="en-US" dirty="0" smtClean="0">
                <a:solidFill>
                  <a:srgbClr val="003300"/>
                </a:solidFill>
              </a:rPr>
              <a:t>participants</a:t>
            </a:r>
          </a:p>
          <a:p>
            <a:r>
              <a:rPr lang="en-US" dirty="0" smtClean="0">
                <a:solidFill>
                  <a:srgbClr val="003300"/>
                </a:solidFill>
              </a:rPr>
              <a:t>6.12 </a:t>
            </a:r>
            <a:r>
              <a:rPr lang="en-US" dirty="0" smtClean="0">
                <a:solidFill>
                  <a:srgbClr val="003300"/>
                </a:solidFill>
              </a:rPr>
              <a:t>tons of trash</a:t>
            </a:r>
          </a:p>
          <a:p>
            <a:r>
              <a:rPr lang="en-US" dirty="0" smtClean="0">
                <a:solidFill>
                  <a:srgbClr val="003300"/>
                </a:solidFill>
              </a:rPr>
              <a:t>381  </a:t>
            </a:r>
            <a:r>
              <a:rPr lang="en-US" dirty="0" smtClean="0">
                <a:solidFill>
                  <a:srgbClr val="003300"/>
                </a:solidFill>
              </a:rPr>
              <a:t>tires</a:t>
            </a:r>
          </a:p>
          <a:p>
            <a:r>
              <a:rPr lang="en-US" dirty="0" smtClean="0">
                <a:solidFill>
                  <a:srgbClr val="003300"/>
                </a:solidFill>
              </a:rPr>
              <a:t>1 ton recyclables</a:t>
            </a:r>
            <a:endParaRPr lang="en-US" dirty="0" smtClean="0">
              <a:solidFill>
                <a:srgbClr val="003300"/>
              </a:solidFill>
            </a:endParaRPr>
          </a:p>
        </p:txBody>
      </p:sp>
      <p:pic>
        <p:nvPicPr>
          <p:cNvPr id="20482" name="Picture 2" descr="https://scontent-dfw1-1.xx.fbcdn.net/hphotos-prn2/v/t1.0-9/s720x720/10696444_1502850723319356_2969894816638977444_n.jpg?oh=3d9686ac2883b9c2f215586cec83477b&amp;oe=56E2FF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4114800"/>
            <a:ext cx="3845709" cy="2553124"/>
          </a:xfrm>
          <a:prstGeom prst="rect">
            <a:avLst/>
          </a:prstGeom>
          <a:noFill/>
        </p:spPr>
      </p:pic>
      <p:pic>
        <p:nvPicPr>
          <p:cNvPr id="18434" name="Picture 2" descr="https://scontent-atl3-1.xx.fbcdn.net/hphotos-xpt1/v/t1.0-9/1458483_1540591916211903_8852762356361297765_n.jpg?oh=17316a0e265474d63d280c62eeb4519f&amp;oe=56DE688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1066800"/>
            <a:ext cx="1672119" cy="2286000"/>
          </a:xfrm>
          <a:prstGeom prst="rect">
            <a:avLst/>
          </a:prstGeom>
          <a:noFill/>
        </p:spPr>
      </p:pic>
      <p:pic>
        <p:nvPicPr>
          <p:cNvPr id="8" name="Picture 7" descr="IMG_08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81600" y="1066800"/>
            <a:ext cx="3649997" cy="2590800"/>
          </a:xfrm>
          <a:prstGeom prst="rect">
            <a:avLst/>
          </a:prstGeom>
        </p:spPr>
      </p:pic>
      <p:pic>
        <p:nvPicPr>
          <p:cNvPr id="4" name="Picture 2" descr="https://scontent-mia1-1.xx.fbcdn.net/v/t1.0-0/c71.0.200.200/p200x200/14708300_1325338304177282_9019869187656672836_n.jpg?oh=788baa092846db20cd5255c4582e32ad&amp;oe=58B8A5C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304800"/>
            <a:ext cx="1905000" cy="190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3300"/>
                </a:solidFill>
              </a:rPr>
              <a:t>Mission: Clean Stream</a:t>
            </a:r>
            <a:endParaRPr lang="en-US" dirty="0">
              <a:solidFill>
                <a:srgbClr val="0033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3300"/>
                </a:solidFill>
              </a:rPr>
              <a:t>960 </a:t>
            </a:r>
            <a:r>
              <a:rPr lang="en-US" dirty="0" smtClean="0">
                <a:solidFill>
                  <a:srgbClr val="003300"/>
                </a:solidFill>
              </a:rPr>
              <a:t>participants</a:t>
            </a:r>
          </a:p>
          <a:p>
            <a:r>
              <a:rPr lang="en-US" dirty="0" smtClean="0">
                <a:solidFill>
                  <a:srgbClr val="003300"/>
                </a:solidFill>
              </a:rPr>
              <a:t>5.5 </a:t>
            </a:r>
            <a:r>
              <a:rPr lang="en-US" dirty="0" smtClean="0">
                <a:solidFill>
                  <a:srgbClr val="003300"/>
                </a:solidFill>
              </a:rPr>
              <a:t>tons trash</a:t>
            </a:r>
          </a:p>
          <a:p>
            <a:r>
              <a:rPr lang="en-US" dirty="0" smtClean="0">
                <a:solidFill>
                  <a:srgbClr val="003300"/>
                </a:solidFill>
              </a:rPr>
              <a:t>11* </a:t>
            </a:r>
            <a:r>
              <a:rPr lang="en-US" dirty="0" smtClean="0">
                <a:solidFill>
                  <a:srgbClr val="003300"/>
                </a:solidFill>
              </a:rPr>
              <a:t>tires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3810000"/>
            <a:ext cx="6486525" cy="242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GM Earth Day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Rotary Park</a:t>
            </a:r>
          </a:p>
          <a:p>
            <a:r>
              <a:rPr lang="en-US" dirty="0" smtClean="0"/>
              <a:t>200-300participants</a:t>
            </a:r>
            <a:endParaRPr lang="en-US" dirty="0" smtClean="0"/>
          </a:p>
          <a:p>
            <a:r>
              <a:rPr lang="en-US" dirty="0" smtClean="0"/>
              <a:t>New vendors</a:t>
            </a:r>
          </a:p>
          <a:p>
            <a:r>
              <a:rPr lang="en-US" dirty="0" smtClean="0"/>
              <a:t>Food and music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3962400"/>
            <a:ext cx="35814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run4r_logo_master_nodate co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3600" y="1219200"/>
            <a:ext cx="2826327" cy="365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003300"/>
                </a:solidFill>
              </a:rPr>
              <a:t>Dardenne</a:t>
            </a:r>
            <a:r>
              <a:rPr lang="en-US" dirty="0" smtClean="0">
                <a:solidFill>
                  <a:srgbClr val="003300"/>
                </a:solidFill>
              </a:rPr>
              <a:t> Days	</a:t>
            </a:r>
            <a:endParaRPr lang="en-US" dirty="0">
              <a:solidFill>
                <a:srgbClr val="0033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3300"/>
                </a:solidFill>
              </a:rPr>
              <a:t>Spring and Fall</a:t>
            </a:r>
          </a:p>
          <a:p>
            <a:r>
              <a:rPr lang="en-US" dirty="0" smtClean="0">
                <a:solidFill>
                  <a:srgbClr val="003300"/>
                </a:solidFill>
              </a:rPr>
              <a:t>Length of stream water quality monitoring</a:t>
            </a:r>
          </a:p>
          <a:p>
            <a:r>
              <a:rPr lang="en-US" dirty="0" smtClean="0">
                <a:solidFill>
                  <a:srgbClr val="003300"/>
                </a:solidFill>
              </a:rPr>
              <a:t>40</a:t>
            </a:r>
            <a:r>
              <a:rPr lang="en-US" dirty="0" smtClean="0">
                <a:solidFill>
                  <a:srgbClr val="003300"/>
                </a:solidFill>
              </a:rPr>
              <a:t> </a:t>
            </a:r>
            <a:r>
              <a:rPr lang="en-US" dirty="0" smtClean="0">
                <a:solidFill>
                  <a:srgbClr val="003300"/>
                </a:solidFill>
              </a:rPr>
              <a:t>volunteers</a:t>
            </a:r>
          </a:p>
          <a:p>
            <a:pPr>
              <a:buNone/>
            </a:pPr>
            <a:endParaRPr lang="en-US" dirty="0" smtClean="0">
              <a:solidFill>
                <a:srgbClr val="003300"/>
              </a:solidFill>
            </a:endParaRPr>
          </a:p>
          <a:p>
            <a:endParaRPr lang="en-US" dirty="0">
              <a:solidFill>
                <a:srgbClr val="003300"/>
              </a:solidFill>
            </a:endParaRPr>
          </a:p>
          <a:p>
            <a:pPr>
              <a:buNone/>
            </a:pPr>
            <a:endParaRPr lang="en-US" dirty="0">
              <a:solidFill>
                <a:srgbClr val="0033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2743200"/>
            <a:ext cx="2935715" cy="391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4114800"/>
            <a:ext cx="3810000" cy="2139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Muddy Speaker Series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19600" cy="4525963"/>
          </a:xfrm>
        </p:spPr>
        <p:txBody>
          <a:bodyPr>
            <a:normAutofit/>
          </a:bodyPr>
          <a:lstStyle/>
          <a:p>
            <a:pPr>
              <a:buNone/>
            </a:pPr>
            <a:endParaRPr lang="en-US" dirty="0" smtClean="0"/>
          </a:p>
          <a:p>
            <a:r>
              <a:rPr lang="en-US" dirty="0" smtClean="0"/>
              <a:t>11 presentations</a:t>
            </a:r>
          </a:p>
          <a:p>
            <a:r>
              <a:rPr lang="en-US" dirty="0" smtClean="0"/>
              <a:t>In </a:t>
            </a:r>
            <a:r>
              <a:rPr lang="en-US" dirty="0" smtClean="0"/>
              <a:t>support of the Big Muddy Refuge in cooperation with Missouri River Relief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3657600"/>
            <a:ext cx="35814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1143000"/>
            <a:ext cx="31242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P00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3733800"/>
            <a:ext cx="3886200" cy="29146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3300"/>
                </a:solidFill>
              </a:rPr>
              <a:t>Pedal and Paddle </a:t>
            </a:r>
            <a:r>
              <a:rPr lang="en-US" dirty="0" smtClean="0">
                <a:solidFill>
                  <a:srgbClr val="003300"/>
                </a:solidFill>
              </a:rPr>
              <a:t>Events</a:t>
            </a:r>
            <a:endParaRPr lang="en-US" dirty="0">
              <a:solidFill>
                <a:srgbClr val="0033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3300"/>
                </a:solidFill>
              </a:rPr>
              <a:t>4</a:t>
            </a:r>
            <a:r>
              <a:rPr lang="en-US" dirty="0" smtClean="0">
                <a:solidFill>
                  <a:srgbClr val="003300"/>
                </a:solidFill>
              </a:rPr>
              <a:t> Events</a:t>
            </a:r>
          </a:p>
          <a:p>
            <a:r>
              <a:rPr lang="en-US" dirty="0" smtClean="0">
                <a:solidFill>
                  <a:srgbClr val="003300"/>
                </a:solidFill>
              </a:rPr>
              <a:t>GRG</a:t>
            </a:r>
          </a:p>
          <a:p>
            <a:r>
              <a:rPr lang="en-US" dirty="0" smtClean="0">
                <a:solidFill>
                  <a:srgbClr val="003300"/>
                </a:solidFill>
              </a:rPr>
              <a:t>Katy Trail Bikes</a:t>
            </a:r>
          </a:p>
          <a:p>
            <a:r>
              <a:rPr lang="en-US" dirty="0" smtClean="0">
                <a:solidFill>
                  <a:srgbClr val="003300"/>
                </a:solidFill>
              </a:rPr>
              <a:t>Bike Stop Café</a:t>
            </a:r>
          </a:p>
          <a:p>
            <a:r>
              <a:rPr lang="en-US" dirty="0" smtClean="0">
                <a:solidFill>
                  <a:srgbClr val="003300"/>
                </a:solidFill>
              </a:rPr>
              <a:t>Big Muddy Adventures</a:t>
            </a:r>
          </a:p>
          <a:p>
            <a:endParaRPr lang="en-US" dirty="0" smtClean="0">
              <a:solidFill>
                <a:srgbClr val="003300"/>
              </a:solidFill>
            </a:endParaRPr>
          </a:p>
          <a:p>
            <a:endParaRPr lang="en-US" dirty="0" smtClean="0">
              <a:solidFill>
                <a:srgbClr val="003300"/>
              </a:solidFill>
            </a:endParaRPr>
          </a:p>
          <a:p>
            <a:pPr>
              <a:buNone/>
            </a:pPr>
            <a:endParaRPr lang="en-US" dirty="0" smtClean="0">
              <a:solidFill>
                <a:srgbClr val="003300"/>
              </a:solidFill>
            </a:endParaRPr>
          </a:p>
        </p:txBody>
      </p:sp>
      <p:pic>
        <p:nvPicPr>
          <p:cNvPr id="5" name="Picture 4" descr="IMG_01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57800" y="1143000"/>
            <a:ext cx="3606800" cy="2705100"/>
          </a:xfrm>
          <a:prstGeom prst="rect">
            <a:avLst/>
          </a:prstGeom>
        </p:spPr>
      </p:pic>
      <p:pic>
        <p:nvPicPr>
          <p:cNvPr id="13314" name="Picture 2" descr="https://scontent-dft4-1.xx.fbcdn.net/v/t1.0-9/13335553_796881797114764_6272544526134737120_n.jpg?oh=c2ec24dad74fda20d5cfb748caa797d3&amp;oe=58F0E5E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4000500"/>
            <a:ext cx="3505200" cy="2628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1753</TotalTime>
  <Words>535</Words>
  <Application>Microsoft Office PowerPoint</Application>
  <PresentationFormat>On-screen Show (4:3)</PresentationFormat>
  <Paragraphs>154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Slide 1</vt:lpstr>
      <vt:lpstr>Slide 2</vt:lpstr>
      <vt:lpstr>Team Leader Training</vt:lpstr>
      <vt:lpstr>Confluence Trash Bash</vt:lpstr>
      <vt:lpstr>Mission: Clean Stream</vt:lpstr>
      <vt:lpstr>GM Earth Day </vt:lpstr>
      <vt:lpstr>Dardenne Days </vt:lpstr>
      <vt:lpstr>Big Muddy Speaker Series</vt:lpstr>
      <vt:lpstr>Pedal and Paddle Events</vt:lpstr>
      <vt:lpstr>Race for the Rivers</vt:lpstr>
      <vt:lpstr>River Ring Honeysuckle Bash</vt:lpstr>
      <vt:lpstr>Confluence Conservation Corps</vt:lpstr>
      <vt:lpstr>Creek Monitoring St Louis Public Collegiate School </vt:lpstr>
      <vt:lpstr>And…</vt:lpstr>
      <vt:lpstr>Sponsors</vt:lpstr>
      <vt:lpstr>Sponsors (Cont)</vt:lpstr>
      <vt:lpstr>Generous Assistance Provided by</vt:lpstr>
      <vt:lpstr>Financial Report</vt:lpstr>
      <vt:lpstr>Reach</vt:lpstr>
      <vt:lpstr>Many Thanks and Best Wishes </vt:lpstr>
      <vt:lpstr>Welcome New Board Members  Stacie Schelski          Brian Waldrop</vt:lpstr>
      <vt:lpstr>Board</vt:lpstr>
      <vt:lpstr>Looking Ahead </vt:lpstr>
      <vt:lpstr>Special Recognition</vt:lpstr>
      <vt:lpstr>Special Recognition: Business Partner</vt:lpstr>
      <vt:lpstr>Special Recognition:  Agency</vt:lpstr>
      <vt:lpstr>Special Recognition: Volunteer</vt:lpstr>
      <vt:lpstr>Pat Jones Volunteer 2016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</dc:title>
  <dc:creator>C Waggon</dc:creator>
  <cp:lastModifiedBy>C Waggon</cp:lastModifiedBy>
  <cp:revision>119</cp:revision>
  <dcterms:created xsi:type="dcterms:W3CDTF">2015-11-20T17:27:02Z</dcterms:created>
  <dcterms:modified xsi:type="dcterms:W3CDTF">2016-12-05T22:55:08Z</dcterms:modified>
</cp:coreProperties>
</file>