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slides/slide25.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24.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7"/>
  </p:notesMasterIdLst>
  <p:sldIdLst>
    <p:sldId id="268" r:id="rId2"/>
    <p:sldId id="256" r:id="rId3"/>
    <p:sldId id="278" r:id="rId4"/>
    <p:sldId id="257" r:id="rId5"/>
    <p:sldId id="258" r:id="rId6"/>
    <p:sldId id="259" r:id="rId7"/>
    <p:sldId id="260" r:id="rId8"/>
    <p:sldId id="266" r:id="rId9"/>
    <p:sldId id="267" r:id="rId10"/>
    <p:sldId id="261" r:id="rId11"/>
    <p:sldId id="262" r:id="rId12"/>
    <p:sldId id="263" r:id="rId13"/>
    <p:sldId id="264" r:id="rId14"/>
    <p:sldId id="277" r:id="rId15"/>
    <p:sldId id="265" r:id="rId16"/>
    <p:sldId id="269" r:id="rId17"/>
    <p:sldId id="270" r:id="rId18"/>
    <p:sldId id="271" r:id="rId19"/>
    <p:sldId id="272" r:id="rId20"/>
    <p:sldId id="279" r:id="rId21"/>
    <p:sldId id="280" r:id="rId22"/>
    <p:sldId id="273" r:id="rId23"/>
    <p:sldId id="276" r:id="rId24"/>
    <p:sldId id="275"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632" autoAdjust="0"/>
    <p:restoredTop sz="94660"/>
  </p:normalViewPr>
  <p:slideViewPr>
    <p:cSldViewPr>
      <p:cViewPr varScale="1">
        <p:scale>
          <a:sx n="145" d="100"/>
          <a:sy n="145" d="100"/>
        </p:scale>
        <p:origin x="-5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401BA-B06C-DA41-AA98-BE57BD1B0FB9}" type="datetimeFigureOut">
              <a:rPr lang="en-US" smtClean="0"/>
              <a:pPr/>
              <a:t>1/18/16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F4544-2A72-E24A-ADE9-99D69C17AA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F4544-2A72-E24A-ADE9-99D69C17AAF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1A9EB1-46EB-4EF4-AAFA-E241BB18196C}" type="datetimeFigureOut">
              <a:rPr lang="en-US" smtClean="0"/>
              <a:pPr/>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A9EB1-46EB-4EF4-AAFA-E241BB18196C}" type="datetimeFigureOut">
              <a:rPr lang="en-US" smtClean="0"/>
              <a:pPr/>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A9EB1-46EB-4EF4-AAFA-E241BB18196C}" type="datetimeFigureOut">
              <a:rPr lang="en-US" smtClean="0"/>
              <a:pPr/>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A9EB1-46EB-4EF4-AAFA-E241BB18196C}" type="datetimeFigureOut">
              <a:rPr lang="en-US" smtClean="0"/>
              <a:pPr/>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9EB1-46EB-4EF4-AAFA-E241BB18196C}" type="datetimeFigureOut">
              <a:rPr lang="en-US" smtClean="0"/>
              <a:pPr/>
              <a:t>1/18/16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1A9EB1-46EB-4EF4-AAFA-E241BB18196C}" type="datetimeFigureOut">
              <a:rPr lang="en-US" smtClean="0"/>
              <a:pPr/>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1A9EB1-46EB-4EF4-AAFA-E241BB18196C}" type="datetimeFigureOut">
              <a:rPr lang="en-US" smtClean="0"/>
              <a:pPr/>
              <a:t>1/18/16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1A9EB1-46EB-4EF4-AAFA-E241BB18196C}" type="datetimeFigureOut">
              <a:rPr lang="en-US" smtClean="0"/>
              <a:pPr/>
              <a:t>1/18/16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9EB1-46EB-4EF4-AAFA-E241BB18196C}" type="datetimeFigureOut">
              <a:rPr lang="en-US" smtClean="0"/>
              <a:pPr/>
              <a:t>1/18/16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9EB1-46EB-4EF4-AAFA-E241BB18196C}" type="datetimeFigureOut">
              <a:rPr lang="en-US" smtClean="0"/>
              <a:pPr/>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9EB1-46EB-4EF4-AAFA-E241BB18196C}" type="datetimeFigureOut">
              <a:rPr lang="en-US" smtClean="0"/>
              <a:pPr/>
              <a:t>1/18/16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2A679-148F-49A0-9121-BD585734F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A9EB1-46EB-4EF4-AAFA-E241BB18196C}" type="datetimeFigureOut">
              <a:rPr lang="en-US" smtClean="0"/>
              <a:pPr/>
              <a:t>1/18/16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2A679-148F-49A0-9121-BD585734F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sz="7200" b="1" dirty="0" smtClean="0">
                <a:solidFill>
                  <a:srgbClr val="006600"/>
                </a:solidFill>
                <a:latin typeface="AR DECODE" pitchFamily="2" charset="0"/>
              </a:rPr>
              <a:t>Annual Meeting</a:t>
            </a:r>
          </a:p>
          <a:p>
            <a:pPr algn="ctr">
              <a:buNone/>
            </a:pPr>
            <a:r>
              <a:rPr lang="en-US" sz="7200" b="1" dirty="0" smtClean="0">
                <a:solidFill>
                  <a:srgbClr val="006600"/>
                </a:solidFill>
                <a:latin typeface="AR DECODE" pitchFamily="2" charset="0"/>
              </a:rPr>
              <a:t>December 8, 2015</a:t>
            </a:r>
          </a:p>
          <a:p>
            <a:pPr>
              <a:buNone/>
            </a:pPr>
            <a:endParaRPr lang="en-US" dirty="0"/>
          </a:p>
        </p:txBody>
      </p:sp>
      <p:pic>
        <p:nvPicPr>
          <p:cNvPr id="4" name="Picture 6" descr="greenway logo revised"/>
          <p:cNvPicPr>
            <a:picLocks noChangeAspect="1" noChangeArrowheads="1"/>
          </p:cNvPicPr>
          <p:nvPr/>
        </p:nvPicPr>
        <p:blipFill>
          <a:blip r:embed="rId2" cstate="print"/>
          <a:srcRect/>
          <a:stretch>
            <a:fillRect/>
          </a:stretch>
        </p:blipFill>
        <p:spPr bwMode="auto">
          <a:xfrm>
            <a:off x="304800" y="381000"/>
            <a:ext cx="830790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Muddy Speaker Series</a:t>
            </a:r>
            <a:endParaRPr lang="en-US" dirty="0"/>
          </a:p>
        </p:txBody>
      </p:sp>
      <p:sp>
        <p:nvSpPr>
          <p:cNvPr id="3" name="Content Placeholder 2"/>
          <p:cNvSpPr>
            <a:spLocks noGrp="1"/>
          </p:cNvSpPr>
          <p:nvPr>
            <p:ph idx="1"/>
          </p:nvPr>
        </p:nvSpPr>
        <p:spPr>
          <a:xfrm>
            <a:off x="457200" y="1600200"/>
            <a:ext cx="4419600" cy="4525963"/>
          </a:xfrm>
        </p:spPr>
        <p:txBody>
          <a:bodyPr>
            <a:normAutofit fontScale="92500" lnSpcReduction="10000"/>
          </a:bodyPr>
          <a:lstStyle/>
          <a:p>
            <a:pPr>
              <a:buNone/>
            </a:pPr>
            <a:endParaRPr lang="en-US" dirty="0" smtClean="0"/>
          </a:p>
          <a:p>
            <a:r>
              <a:rPr lang="en-US" dirty="0" smtClean="0"/>
              <a:t>11 presentations</a:t>
            </a:r>
          </a:p>
          <a:p>
            <a:r>
              <a:rPr lang="en-US" dirty="0" smtClean="0"/>
              <a:t>Paddle the Missouri River with Big Muddy Adventures weather permitting.</a:t>
            </a:r>
          </a:p>
          <a:p>
            <a:r>
              <a:rPr lang="en-US" dirty="0" smtClean="0"/>
              <a:t>In support of the Big Muddy Refuge in cooperation with Missouri River Relief</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105400" y="3657600"/>
            <a:ext cx="3581400" cy="268605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0" y="114300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Pedal and Paddle Events</a:t>
            </a:r>
            <a:endParaRPr lang="en-US" dirty="0"/>
          </a:p>
        </p:txBody>
      </p:sp>
      <p:sp>
        <p:nvSpPr>
          <p:cNvPr id="3" name="Content Placeholder 2"/>
          <p:cNvSpPr>
            <a:spLocks noGrp="1"/>
          </p:cNvSpPr>
          <p:nvPr>
            <p:ph idx="1"/>
          </p:nvPr>
        </p:nvSpPr>
        <p:spPr/>
        <p:txBody>
          <a:bodyPr/>
          <a:lstStyle/>
          <a:p>
            <a:r>
              <a:rPr lang="en-US" dirty="0" smtClean="0"/>
              <a:t>5 Events</a:t>
            </a:r>
          </a:p>
          <a:p>
            <a:r>
              <a:rPr lang="en-US" dirty="0" smtClean="0"/>
              <a:t>Added different routes and new vendors</a:t>
            </a:r>
          </a:p>
          <a:p>
            <a:r>
              <a:rPr lang="en-US" dirty="0" smtClean="0"/>
              <a:t>Demonstrating the viability of this sort of tourism on the Missouri River.</a:t>
            </a:r>
          </a:p>
          <a:p>
            <a:r>
              <a:rPr lang="en-US" dirty="0" smtClean="0"/>
              <a:t>“Sold” out as usual</a:t>
            </a:r>
          </a:p>
          <a:p>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4876800" y="37338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24600" cy="1143000"/>
          </a:xfrm>
        </p:spPr>
        <p:txBody>
          <a:bodyPr>
            <a:normAutofit/>
          </a:bodyPr>
          <a:lstStyle/>
          <a:p>
            <a:r>
              <a:rPr lang="en-US" dirty="0" smtClean="0"/>
              <a:t>Race for the Rivers</a:t>
            </a:r>
            <a:endParaRPr lang="en-US" dirty="0"/>
          </a:p>
        </p:txBody>
      </p:sp>
      <p:sp>
        <p:nvSpPr>
          <p:cNvPr id="3" name="Content Placeholder 2"/>
          <p:cNvSpPr>
            <a:spLocks noGrp="1"/>
          </p:cNvSpPr>
          <p:nvPr>
            <p:ph idx="1"/>
          </p:nvPr>
        </p:nvSpPr>
        <p:spPr/>
        <p:txBody>
          <a:bodyPr/>
          <a:lstStyle/>
          <a:p>
            <a:r>
              <a:rPr lang="en-US" dirty="0" smtClean="0"/>
              <a:t>149 paddlers</a:t>
            </a:r>
          </a:p>
          <a:p>
            <a:r>
              <a:rPr lang="en-US" dirty="0" smtClean="0"/>
              <a:t>New Marketing</a:t>
            </a:r>
          </a:p>
          <a:p>
            <a:r>
              <a:rPr lang="en-US" dirty="0" smtClean="0"/>
              <a:t>2500 attendees</a:t>
            </a:r>
          </a:p>
          <a:p>
            <a:r>
              <a:rPr lang="en-US" dirty="0" smtClean="0"/>
              <a:t>River education</a:t>
            </a:r>
          </a:p>
          <a:p>
            <a:pPr>
              <a:buNone/>
            </a:pPr>
            <a:endParaRPr lang="en-US" dirty="0"/>
          </a:p>
        </p:txBody>
      </p:sp>
      <p:pic>
        <p:nvPicPr>
          <p:cNvPr id="10242" name="Picture 2" descr="https://scontent-dfw1-1.xx.fbcdn.net/hphotos-xaf1/v/t1.0-9/10431491_10152981972051990_3395066862614475556_n.jpg?oh=efa4cef0689ad5198a84ace6aa5a3380&amp;oe=56F15622"/>
          <p:cNvPicPr>
            <a:picLocks noChangeAspect="1" noChangeArrowheads="1"/>
          </p:cNvPicPr>
          <p:nvPr/>
        </p:nvPicPr>
        <p:blipFill>
          <a:blip r:embed="rId2" cstate="print"/>
          <a:srcRect/>
          <a:stretch>
            <a:fillRect/>
          </a:stretch>
        </p:blipFill>
        <p:spPr bwMode="auto">
          <a:xfrm>
            <a:off x="5334000" y="4267200"/>
            <a:ext cx="3352800" cy="2235201"/>
          </a:xfrm>
          <a:prstGeom prst="rect">
            <a:avLst/>
          </a:prstGeom>
          <a:noFill/>
        </p:spPr>
      </p:pic>
      <p:pic>
        <p:nvPicPr>
          <p:cNvPr id="10244" name="Picture 4" descr="https://scontent-dfw1-1.xx.fbcdn.net/hphotos-xta1/v/t1.0-9/11156288_10152981971291990_2236217864167607800_n.jpg?oh=aef1a0e0d1926044763296059cac4511&amp;oe=56F593D8"/>
          <p:cNvPicPr>
            <a:picLocks noChangeAspect="1" noChangeArrowheads="1"/>
          </p:cNvPicPr>
          <p:nvPr/>
        </p:nvPicPr>
        <p:blipFill>
          <a:blip r:embed="rId3" cstate="print"/>
          <a:srcRect/>
          <a:stretch>
            <a:fillRect/>
          </a:stretch>
        </p:blipFill>
        <p:spPr bwMode="auto">
          <a:xfrm>
            <a:off x="4572000" y="2133600"/>
            <a:ext cx="2971799" cy="1981200"/>
          </a:xfrm>
          <a:prstGeom prst="rect">
            <a:avLst/>
          </a:prstGeom>
          <a:noFill/>
        </p:spPr>
      </p:pic>
      <p:pic>
        <p:nvPicPr>
          <p:cNvPr id="10246" name="Picture 6" descr="http://www.kshe95.com/sites/g/files/exi371/f/styles/emmis_xgallery_large/public/201508/race-rivers_listeners_014.jpg?itok=oVZ-ryuj"/>
          <p:cNvPicPr>
            <a:picLocks noChangeAspect="1" noChangeArrowheads="1"/>
          </p:cNvPicPr>
          <p:nvPr/>
        </p:nvPicPr>
        <p:blipFill>
          <a:blip r:embed="rId4" cstate="print"/>
          <a:srcRect/>
          <a:stretch>
            <a:fillRect/>
          </a:stretch>
        </p:blipFill>
        <p:spPr bwMode="auto">
          <a:xfrm>
            <a:off x="6477000" y="228600"/>
            <a:ext cx="2339199" cy="1752600"/>
          </a:xfrm>
          <a:prstGeom prst="rect">
            <a:avLst/>
          </a:prstGeom>
          <a:noFill/>
        </p:spPr>
      </p:pic>
      <p:pic>
        <p:nvPicPr>
          <p:cNvPr id="10248" name="Picture 8" descr="https://scontent-dfw1-1.xx.fbcdn.net/hphotos-xfl1/v/t1.0-9/11953251_10152981970141990_6606675869175386797_n.jpg?oh=4b6ec9a2280187f0c3df98adbbeb71a4&amp;oe=56EA6A39"/>
          <p:cNvPicPr>
            <a:picLocks noChangeAspect="1" noChangeArrowheads="1"/>
          </p:cNvPicPr>
          <p:nvPr/>
        </p:nvPicPr>
        <p:blipFill>
          <a:blip r:embed="rId5" cstate="print"/>
          <a:srcRect/>
          <a:stretch>
            <a:fillRect/>
          </a:stretch>
        </p:blipFill>
        <p:spPr bwMode="auto">
          <a:xfrm>
            <a:off x="990600" y="4267200"/>
            <a:ext cx="3390900" cy="2260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Ring Honeysuckle Bash</a:t>
            </a:r>
            <a:endParaRPr lang="en-US" dirty="0"/>
          </a:p>
        </p:txBody>
      </p:sp>
      <p:sp>
        <p:nvSpPr>
          <p:cNvPr id="3" name="Content Placeholder 2"/>
          <p:cNvSpPr>
            <a:spLocks noGrp="1"/>
          </p:cNvSpPr>
          <p:nvPr>
            <p:ph idx="1"/>
          </p:nvPr>
        </p:nvSpPr>
        <p:spPr/>
        <p:txBody>
          <a:bodyPr/>
          <a:lstStyle/>
          <a:p>
            <a:r>
              <a:rPr lang="en-US" dirty="0" smtClean="0"/>
              <a:t>New event created at the request of Great Rivers Greenway</a:t>
            </a:r>
          </a:p>
          <a:p>
            <a:r>
              <a:rPr lang="en-US" dirty="0" smtClean="0"/>
              <a:t>Four sites including organizations and municipalities from St Louis/St Louis County and St Charles County</a:t>
            </a:r>
          </a:p>
          <a:p>
            <a:r>
              <a:rPr lang="en-US" dirty="0" smtClean="0"/>
              <a:t>52 participants</a:t>
            </a:r>
          </a:p>
          <a:p>
            <a:pPr>
              <a:buNone/>
            </a:pPr>
            <a:endParaRPr lang="en-US" dirty="0" smtClean="0"/>
          </a:p>
        </p:txBody>
      </p:sp>
      <p:pic>
        <p:nvPicPr>
          <p:cNvPr id="2051" name="Picture 3"/>
          <p:cNvPicPr>
            <a:picLocks noChangeAspect="1" noChangeArrowheads="1"/>
          </p:cNvPicPr>
          <p:nvPr/>
        </p:nvPicPr>
        <p:blipFill>
          <a:blip r:embed="rId2" cstate="print"/>
          <a:srcRect/>
          <a:stretch>
            <a:fillRect/>
          </a:stretch>
        </p:blipFill>
        <p:spPr bwMode="auto">
          <a:xfrm>
            <a:off x="6705600" y="3733800"/>
            <a:ext cx="2133600" cy="28448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657600" y="4572000"/>
            <a:ext cx="2743200" cy="1828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Confluence Conservation Crew</a:t>
            </a:r>
            <a:endParaRPr lang="en-US" dirty="0"/>
          </a:p>
        </p:txBody>
      </p:sp>
      <p:sp>
        <p:nvSpPr>
          <p:cNvPr id="3" name="Content Placeholder 2"/>
          <p:cNvSpPr>
            <a:spLocks noGrp="1"/>
          </p:cNvSpPr>
          <p:nvPr>
            <p:ph idx="1"/>
          </p:nvPr>
        </p:nvSpPr>
        <p:spPr>
          <a:xfrm flipV="1">
            <a:off x="1524000" y="6126163"/>
            <a:ext cx="7162800" cy="46037"/>
          </a:xfrm>
        </p:spPr>
        <p:txBody>
          <a:bodyPr>
            <a:normAutofit fontScale="25000" lnSpcReduction="20000"/>
          </a:bodyPr>
          <a:lstStyle/>
          <a:p>
            <a:pPr>
              <a:buNone/>
            </a:pPr>
            <a:endParaRPr lang="en-US" dirty="0"/>
          </a:p>
        </p:txBody>
      </p:sp>
      <p:pic>
        <p:nvPicPr>
          <p:cNvPr id="34818" name="Picture 2"/>
          <p:cNvPicPr>
            <a:picLocks noChangeAspect="1" noChangeArrowheads="1"/>
          </p:cNvPicPr>
          <p:nvPr/>
        </p:nvPicPr>
        <p:blipFill>
          <a:blip r:embed="rId3" cstate="print"/>
          <a:srcRect/>
          <a:stretch>
            <a:fillRect/>
          </a:stretch>
        </p:blipFill>
        <p:spPr bwMode="auto">
          <a:xfrm>
            <a:off x="3124200" y="1600200"/>
            <a:ext cx="2619375" cy="4648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normAutofit/>
          </a:bodyPr>
          <a:lstStyle/>
          <a:p>
            <a:r>
              <a:rPr lang="en-US" dirty="0" smtClean="0"/>
              <a:t>National Trails Day</a:t>
            </a:r>
          </a:p>
          <a:p>
            <a:r>
              <a:rPr lang="en-US" dirty="0" smtClean="0"/>
              <a:t>National Public Lands Day at the Confluence</a:t>
            </a:r>
          </a:p>
          <a:p>
            <a:r>
              <a:rPr lang="en-US" dirty="0" smtClean="0"/>
              <a:t>River Soundings</a:t>
            </a:r>
          </a:p>
          <a:p>
            <a:r>
              <a:rPr lang="en-US" dirty="0" smtClean="0"/>
              <a:t>Earth Day St Louis</a:t>
            </a:r>
          </a:p>
          <a:p>
            <a:r>
              <a:rPr lang="en-US" dirty="0" smtClean="0"/>
              <a:t>Storm Drain Marking</a:t>
            </a:r>
          </a:p>
          <a:p>
            <a:pPr lvl="1"/>
            <a:r>
              <a:rPr lang="en-US" dirty="0" smtClean="0"/>
              <a:t>49 participants</a:t>
            </a:r>
          </a:p>
          <a:p>
            <a:pPr lvl="1"/>
            <a:r>
              <a:rPr lang="en-US" dirty="0" smtClean="0"/>
              <a:t>Estimated 6,000 drains.</a:t>
            </a:r>
          </a:p>
        </p:txBody>
      </p:sp>
      <p:pic>
        <p:nvPicPr>
          <p:cNvPr id="6146" name="Picture 2"/>
          <p:cNvPicPr>
            <a:picLocks noChangeAspect="1" noChangeArrowheads="1"/>
          </p:cNvPicPr>
          <p:nvPr/>
        </p:nvPicPr>
        <p:blipFill>
          <a:blip r:embed="rId2" cstate="print"/>
          <a:srcRect/>
          <a:stretch>
            <a:fillRect/>
          </a:stretch>
        </p:blipFill>
        <p:spPr bwMode="auto">
          <a:xfrm>
            <a:off x="4876800" y="3276600"/>
            <a:ext cx="3886200" cy="259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Great Rivers Greenway</a:t>
            </a:r>
          </a:p>
          <a:p>
            <a:r>
              <a:rPr lang="en-US" dirty="0" err="1" smtClean="0"/>
              <a:t>Mrs</a:t>
            </a:r>
            <a:r>
              <a:rPr lang="en-US" dirty="0" smtClean="0"/>
              <a:t> Pat Jones</a:t>
            </a:r>
          </a:p>
          <a:p>
            <a:r>
              <a:rPr lang="en-US" dirty="0" smtClean="0"/>
              <a:t>Thought Process Interactive </a:t>
            </a:r>
          </a:p>
          <a:p>
            <a:r>
              <a:rPr lang="en-US" dirty="0" smtClean="0"/>
              <a:t>Missouri American Water</a:t>
            </a:r>
          </a:p>
          <a:p>
            <a:r>
              <a:rPr lang="en-US" dirty="0" smtClean="0"/>
              <a:t>GM Wentzville</a:t>
            </a:r>
          </a:p>
          <a:p>
            <a:r>
              <a:rPr lang="en-US" dirty="0" smtClean="0"/>
              <a:t>Metropolitan Sewer District</a:t>
            </a:r>
          </a:p>
          <a:p>
            <a:r>
              <a:rPr lang="en-US" dirty="0" err="1" smtClean="0"/>
              <a:t>Walmart</a:t>
            </a:r>
            <a:r>
              <a:rPr lang="en-US" dirty="0" smtClean="0"/>
              <a:t> – Wentzville</a:t>
            </a:r>
          </a:p>
          <a:p>
            <a:r>
              <a:rPr lang="en-US" dirty="0" err="1" smtClean="0"/>
              <a:t>Leinenkugel</a:t>
            </a:r>
            <a:endParaRPr lang="en-US" dirty="0" smtClean="0"/>
          </a:p>
          <a:p>
            <a:r>
              <a:rPr lang="en-US" dirty="0" err="1" smtClean="0"/>
              <a:t>Sams</a:t>
            </a:r>
            <a:r>
              <a:rPr lang="en-US" dirty="0" smtClean="0"/>
              <a:t> Club – Wentzville</a:t>
            </a:r>
          </a:p>
          <a:p>
            <a:endParaRPr lang="en-US" dirty="0" smtClean="0"/>
          </a:p>
          <a:p>
            <a:pPr>
              <a:buNone/>
            </a:pPr>
            <a:endParaRPr lang="en-US" dirty="0" smtClean="0"/>
          </a:p>
          <a:p>
            <a:endParaRPr lang="en-US" dirty="0" smtClean="0"/>
          </a:p>
          <a:p>
            <a:endParaRPr lang="en-US" dirty="0" smtClean="0"/>
          </a:p>
        </p:txBody>
      </p:sp>
      <p:pic>
        <p:nvPicPr>
          <p:cNvPr id="7170" name="Picture 2"/>
          <p:cNvPicPr>
            <a:picLocks noChangeAspect="1" noChangeArrowheads="1"/>
          </p:cNvPicPr>
          <p:nvPr/>
        </p:nvPicPr>
        <p:blipFill>
          <a:blip r:embed="rId2" cstate="print"/>
          <a:srcRect/>
          <a:stretch>
            <a:fillRect/>
          </a:stretch>
        </p:blipFill>
        <p:spPr bwMode="auto">
          <a:xfrm>
            <a:off x="5715000" y="2133600"/>
            <a:ext cx="3048000" cy="297024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 (Cont)</a:t>
            </a:r>
            <a:endParaRPr lang="en-US" dirty="0"/>
          </a:p>
        </p:txBody>
      </p:sp>
      <p:sp>
        <p:nvSpPr>
          <p:cNvPr id="3" name="Content Placeholder 2"/>
          <p:cNvSpPr>
            <a:spLocks noGrp="1"/>
          </p:cNvSpPr>
          <p:nvPr>
            <p:ph idx="1"/>
          </p:nvPr>
        </p:nvSpPr>
        <p:spPr/>
        <p:txBody>
          <a:bodyPr/>
          <a:lstStyle/>
          <a:p>
            <a:r>
              <a:rPr lang="en-US" dirty="0" smtClean="0"/>
              <a:t>J&amp;M Family Enterprises</a:t>
            </a:r>
          </a:p>
          <a:p>
            <a:r>
              <a:rPr lang="en-US" dirty="0" smtClean="0"/>
              <a:t>SCI Engineering</a:t>
            </a:r>
          </a:p>
          <a:p>
            <a:r>
              <a:rPr lang="en-US" dirty="0" smtClean="0"/>
              <a:t>Mitchell James Salon</a:t>
            </a:r>
          </a:p>
          <a:p>
            <a:r>
              <a:rPr lang="en-US" dirty="0" smtClean="0"/>
              <a:t>Ms Judy Mulholland</a:t>
            </a:r>
          </a:p>
          <a:p>
            <a:r>
              <a:rPr lang="en-US" dirty="0" err="1" smtClean="0"/>
              <a:t>Konza</a:t>
            </a:r>
            <a:r>
              <a:rPr lang="en-US" dirty="0" smtClean="0"/>
              <a:t> SUP &amp; Paddle Sports</a:t>
            </a:r>
          </a:p>
          <a:p>
            <a:r>
              <a:rPr lang="en-US" dirty="0" err="1" smtClean="0"/>
              <a:t>Ladsurfski</a:t>
            </a:r>
            <a:r>
              <a:rPr lang="en-US" dirty="0" smtClean="0"/>
              <a:t> </a:t>
            </a:r>
          </a:p>
          <a:p>
            <a:endParaRPr lang="en-US" dirty="0" smtClean="0"/>
          </a:p>
          <a:p>
            <a:endParaRPr lang="en-US" dirty="0" smtClean="0"/>
          </a:p>
          <a:p>
            <a:endParaRPr lang="en-US" dirty="0"/>
          </a:p>
        </p:txBody>
      </p:sp>
      <p:pic>
        <p:nvPicPr>
          <p:cNvPr id="6146" name="Picture 2" descr="https://scontent-lga3-1.xx.fbcdn.net/hphotos-xft1/v/t1.0-9/11988486_10152981972556990_4938693392279369681_n.jpg?oh=f7ecb6faefecf454f2abcaac2ad33230&amp;oe=56D52D13"/>
          <p:cNvPicPr>
            <a:picLocks noChangeAspect="1" noChangeArrowheads="1"/>
          </p:cNvPicPr>
          <p:nvPr/>
        </p:nvPicPr>
        <p:blipFill>
          <a:blip r:embed="rId2" cstate="print"/>
          <a:srcRect/>
          <a:stretch>
            <a:fillRect/>
          </a:stretch>
        </p:blipFill>
        <p:spPr bwMode="auto">
          <a:xfrm>
            <a:off x="5867400" y="1752600"/>
            <a:ext cx="2443162" cy="4343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Generous Assistance Provided by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Big Muddy Adventures</a:t>
            </a:r>
          </a:p>
          <a:p>
            <a:r>
              <a:rPr lang="en-US" dirty="0" smtClean="0"/>
              <a:t>Quapaw Canoe Company</a:t>
            </a:r>
          </a:p>
          <a:p>
            <a:r>
              <a:rPr lang="en-US" dirty="0" smtClean="0"/>
              <a:t>St Louis Audubon</a:t>
            </a:r>
          </a:p>
          <a:p>
            <a:r>
              <a:rPr lang="en-US" dirty="0" smtClean="0"/>
              <a:t>Revolution Cycles</a:t>
            </a:r>
          </a:p>
          <a:p>
            <a:r>
              <a:rPr lang="en-US" dirty="0" smtClean="0"/>
              <a:t>Bike Stop Café</a:t>
            </a:r>
          </a:p>
          <a:p>
            <a:r>
              <a:rPr lang="en-US" dirty="0" smtClean="0"/>
              <a:t>Katy Trail Bike Shop</a:t>
            </a:r>
          </a:p>
          <a:p>
            <a:r>
              <a:rPr lang="en-US" dirty="0" err="1" smtClean="0"/>
              <a:t>Skajold</a:t>
            </a:r>
            <a:r>
              <a:rPr lang="en-US" dirty="0" smtClean="0"/>
              <a:t> Vikings</a:t>
            </a:r>
          </a:p>
          <a:p>
            <a:r>
              <a:rPr lang="en-US" dirty="0" smtClean="0"/>
              <a:t>Living History Company</a:t>
            </a:r>
          </a:p>
          <a:p>
            <a:r>
              <a:rPr lang="en-US" dirty="0" smtClean="0"/>
              <a:t>Lake St Louis Water Ski Club</a:t>
            </a:r>
          </a:p>
          <a:p>
            <a:r>
              <a:rPr lang="en-US" dirty="0" smtClean="0"/>
              <a:t>Cities of Wentzville, </a:t>
            </a:r>
            <a:r>
              <a:rPr lang="en-US" dirty="0" err="1" smtClean="0"/>
              <a:t>Dardenne</a:t>
            </a:r>
            <a:r>
              <a:rPr lang="en-US" dirty="0" smtClean="0"/>
              <a:t> Prairie, </a:t>
            </a:r>
            <a:r>
              <a:rPr lang="en-US" dirty="0" err="1" smtClean="0"/>
              <a:t>Cottleville</a:t>
            </a:r>
            <a:r>
              <a:rPr lang="en-US" dirty="0" smtClean="0"/>
              <a:t>, St Charles, O’Fallon, St Louis, Bridgeton, Overton, Maryland Heights, </a:t>
            </a:r>
            <a:r>
              <a:rPr lang="en-US" dirty="0" err="1" smtClean="0"/>
              <a:t>Florrisant</a:t>
            </a:r>
            <a:r>
              <a:rPr lang="en-US" dirty="0" smtClean="0"/>
              <a:t> and St Louis County.</a:t>
            </a:r>
          </a:p>
          <a:p>
            <a:r>
              <a:rPr lang="en-US" dirty="0" smtClean="0"/>
              <a:t>Missouri Department of Conservation</a:t>
            </a:r>
          </a:p>
          <a:p>
            <a:r>
              <a:rPr lang="en-US" dirty="0" smtClean="0"/>
              <a:t>Missouri Stream Team. Stream Team Watershed Coalition and the Mighty 211</a:t>
            </a:r>
          </a:p>
          <a:p>
            <a:pPr>
              <a:buNone/>
            </a:pPr>
            <a:endParaRPr lang="en-US" dirty="0" smtClean="0"/>
          </a:p>
          <a:p>
            <a:endParaRPr lang="en-US" dirty="0" smtClean="0"/>
          </a:p>
          <a:p>
            <a:endParaRPr lang="en-US" dirty="0" smtClean="0"/>
          </a:p>
          <a:p>
            <a:endParaRPr lang="en-US" dirty="0"/>
          </a:p>
        </p:txBody>
      </p:sp>
      <p:pic>
        <p:nvPicPr>
          <p:cNvPr id="5122" name="Picture 2" descr="https://scontent-iad3-1.xx.fbcdn.net/hphotos-xat1/v/t1.0-9/11951783_10152981971501990_1941917478762277387_n.jpg?oh=3d6a30cf54b23b8dee72d7e46bf4162e&amp;oe=56D9C248"/>
          <p:cNvPicPr>
            <a:picLocks noChangeAspect="1" noChangeArrowheads="1"/>
          </p:cNvPicPr>
          <p:nvPr/>
        </p:nvPicPr>
        <p:blipFill>
          <a:blip r:embed="rId2" cstate="print"/>
          <a:srcRect/>
          <a:stretch>
            <a:fillRect/>
          </a:stretch>
        </p:blipFill>
        <p:spPr bwMode="auto">
          <a:xfrm>
            <a:off x="4648200" y="1371600"/>
            <a:ext cx="3771899" cy="2514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Financial Report</a:t>
            </a:r>
            <a:endParaRPr lang="en-US" dirty="0"/>
          </a:p>
        </p:txBody>
      </p:sp>
      <p:sp>
        <p:nvSpPr>
          <p:cNvPr id="3" name="Content Placeholder 2"/>
          <p:cNvSpPr>
            <a:spLocks noGrp="1"/>
          </p:cNvSpPr>
          <p:nvPr>
            <p:ph idx="1"/>
          </p:nvPr>
        </p:nvSpPr>
        <p:spPr/>
        <p:txBody>
          <a:bodyPr/>
          <a:lstStyle/>
          <a:p>
            <a:pPr>
              <a:buNone/>
            </a:pPr>
            <a:r>
              <a:rPr lang="en-US" dirty="0" smtClean="0"/>
              <a:t>Year To Date:</a:t>
            </a:r>
          </a:p>
          <a:p>
            <a:pPr>
              <a:buNone/>
            </a:pPr>
            <a:r>
              <a:rPr lang="en-US" dirty="0" smtClean="0"/>
              <a:t>Income                    $57,506.42</a:t>
            </a:r>
          </a:p>
          <a:p>
            <a:pPr>
              <a:buNone/>
            </a:pPr>
            <a:r>
              <a:rPr lang="en-US" dirty="0" smtClean="0"/>
              <a:t>Expenditures          $48,298.58</a:t>
            </a:r>
          </a:p>
          <a:p>
            <a:pPr>
              <a:buNone/>
            </a:pPr>
            <a:r>
              <a:rPr lang="en-US" dirty="0" smtClean="0"/>
              <a:t>End of Year Assets:$65,851.86</a:t>
            </a:r>
          </a:p>
          <a:p>
            <a:pPr>
              <a:buNone/>
            </a:pPr>
            <a:r>
              <a:rPr lang="en-US" dirty="0" smtClean="0"/>
              <a:t>Restricted Funds    $  2,657.00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733800"/>
            <a:ext cx="6400800" cy="1752600"/>
          </a:xfrm>
        </p:spPr>
        <p:txBody>
          <a:bodyPr/>
          <a:lstStyle/>
          <a:p>
            <a:pPr algn="l"/>
            <a:r>
              <a:rPr lang="en-US" dirty="0" smtClean="0">
                <a:solidFill>
                  <a:schemeClr val="accent3">
                    <a:lumMod val="50000"/>
                  </a:schemeClr>
                </a:solidFill>
              </a:rPr>
              <a:t>2015 Annual Report</a:t>
            </a:r>
          </a:p>
          <a:p>
            <a:pPr algn="l"/>
            <a:r>
              <a:rPr lang="en-US" dirty="0" smtClean="0">
                <a:solidFill>
                  <a:schemeClr val="accent3">
                    <a:lumMod val="50000"/>
                  </a:schemeClr>
                </a:solidFill>
              </a:rPr>
              <a:t>Awards</a:t>
            </a:r>
          </a:p>
          <a:p>
            <a:pPr algn="l"/>
            <a:r>
              <a:rPr lang="en-US" dirty="0" smtClean="0">
                <a:solidFill>
                  <a:schemeClr val="accent3">
                    <a:lumMod val="50000"/>
                  </a:schemeClr>
                </a:solidFill>
              </a:rPr>
              <a:t>Election of Officers</a:t>
            </a:r>
          </a:p>
          <a:p>
            <a:endParaRPr lang="en-US" dirty="0">
              <a:solidFill>
                <a:schemeClr val="accent3">
                  <a:lumMod val="50000"/>
                </a:schemeClr>
              </a:solidFill>
            </a:endParaRPr>
          </a:p>
        </p:txBody>
      </p:sp>
      <p:pic>
        <p:nvPicPr>
          <p:cNvPr id="4" name="Picture 6" descr="greenway logo revised"/>
          <p:cNvPicPr>
            <a:picLocks noChangeAspect="1" noChangeArrowheads="1"/>
          </p:cNvPicPr>
          <p:nvPr/>
        </p:nvPicPr>
        <p:blipFill>
          <a:blip r:embed="rId2" cstate="print"/>
          <a:srcRect/>
          <a:stretch>
            <a:fillRect/>
          </a:stretch>
        </p:blipFill>
        <p:spPr bwMode="auto">
          <a:xfrm>
            <a:off x="1295400" y="1066800"/>
            <a:ext cx="5943600" cy="1724025"/>
          </a:xfrm>
          <a:prstGeom prst="rect">
            <a:avLst/>
          </a:prstGeom>
          <a:noFill/>
          <a:ln w="9525">
            <a:noFill/>
            <a:miter lim="800000"/>
            <a:headEnd/>
            <a:tailEnd/>
          </a:ln>
        </p:spPr>
      </p:pic>
      <p:pic>
        <p:nvPicPr>
          <p:cNvPr id="22530" name="Picture 2" descr="https://scontent-dfw1-1.xx.fbcdn.net/hphotos-xta1/v/t1.0-9/11935085_10152981972076990_7241829640046627635_n.jpg?oh=9723e31a8d5dbf75ee4e271722f5ccd3&amp;oe=56F0248C"/>
          <p:cNvPicPr>
            <a:picLocks noChangeAspect="1" noChangeArrowheads="1"/>
          </p:cNvPicPr>
          <p:nvPr/>
        </p:nvPicPr>
        <p:blipFill>
          <a:blip r:embed="rId3" cstate="print"/>
          <a:srcRect/>
          <a:stretch>
            <a:fillRect/>
          </a:stretch>
        </p:blipFill>
        <p:spPr bwMode="auto">
          <a:xfrm>
            <a:off x="4648200" y="3429000"/>
            <a:ext cx="3733800" cy="2489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600" dirty="0" smtClean="0"/>
              <a:t>2015 GN Year End Financial Report</a:t>
            </a:r>
            <a:endParaRPr lang="en-US" sz="1600" dirty="0"/>
          </a:p>
        </p:txBody>
      </p:sp>
      <p:pic>
        <p:nvPicPr>
          <p:cNvPr id="4" name="Content Placeholder 3" descr="2015 Year End Financial Report-1.jpg"/>
          <p:cNvPicPr>
            <a:picLocks noGrp="1" noChangeAspect="1"/>
          </p:cNvPicPr>
          <p:nvPr>
            <p:ph idx="1"/>
          </p:nvPr>
        </p:nvPicPr>
        <p:blipFill>
          <a:blip r:embed="rId2"/>
          <a:srcRect l="-34939" r="-34939"/>
          <a:stretch>
            <a:fillRect/>
          </a:stretch>
        </p:blipFill>
        <p:spPr>
          <a:xfrm>
            <a:off x="457200" y="1066800"/>
            <a:ext cx="8229600" cy="5791200"/>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2222" dirty="0" smtClean="0"/>
              <a:t>2015 GN Annual Financial Report</a:t>
            </a:r>
            <a:r>
              <a:rPr lang="en-US" dirty="0" smtClean="0"/>
              <a:t> </a:t>
            </a:r>
            <a:endParaRPr lang="en-US" dirty="0"/>
          </a:p>
        </p:txBody>
      </p:sp>
      <p:pic>
        <p:nvPicPr>
          <p:cNvPr id="4" name="Content Placeholder 3" descr="2015 Year End Financial Report-2.jpg"/>
          <p:cNvPicPr>
            <a:picLocks noGrp="1" noChangeAspect="1"/>
          </p:cNvPicPr>
          <p:nvPr>
            <p:ph idx="1"/>
          </p:nvPr>
        </p:nvPicPr>
        <p:blipFill>
          <a:blip r:embed="rId2"/>
          <a:srcRect l="-46770" r="-46770"/>
          <a:stretch>
            <a:fillRect/>
          </a:stretch>
        </p:blipFill>
        <p:spPr>
          <a:xfrm>
            <a:off x="457200" y="1600200"/>
            <a:ext cx="8229600" cy="4525963"/>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t>
            </a:r>
            <a:endParaRPr lang="en-US" dirty="0"/>
          </a:p>
        </p:txBody>
      </p:sp>
      <p:sp>
        <p:nvSpPr>
          <p:cNvPr id="3" name="Content Placeholder 2"/>
          <p:cNvSpPr>
            <a:spLocks noGrp="1"/>
          </p:cNvSpPr>
          <p:nvPr>
            <p:ph idx="1"/>
          </p:nvPr>
        </p:nvSpPr>
        <p:spPr/>
        <p:txBody>
          <a:bodyPr>
            <a:normAutofit/>
          </a:bodyPr>
          <a:lstStyle/>
          <a:p>
            <a:r>
              <a:rPr lang="en-US" dirty="0" smtClean="0"/>
              <a:t>179 members</a:t>
            </a:r>
          </a:p>
          <a:p>
            <a:r>
              <a:rPr lang="en-US" dirty="0" smtClean="0"/>
              <a:t>1800 Volunteers</a:t>
            </a:r>
          </a:p>
          <a:p>
            <a:r>
              <a:rPr lang="en-US" dirty="0" smtClean="0"/>
              <a:t>4500+ Participants</a:t>
            </a:r>
          </a:p>
          <a:p>
            <a:endParaRPr lang="en-US" dirty="0" smtClean="0"/>
          </a:p>
          <a:p>
            <a:endParaRPr lang="en-US" dirty="0" smtClean="0"/>
          </a:p>
          <a:p>
            <a:endParaRPr lang="en-US" dirty="0"/>
          </a:p>
        </p:txBody>
      </p:sp>
      <p:pic>
        <p:nvPicPr>
          <p:cNvPr id="3074" name="Picture 2" descr="http://www.kshe95.com/sites/g/files/exi371/f/styles/emmis_xgallery_large/public/201503/trash-bash_0312115_IMG_6840.jpg?itok=g3pqvkVk"/>
          <p:cNvPicPr>
            <a:picLocks noChangeAspect="1" noChangeArrowheads="1"/>
          </p:cNvPicPr>
          <p:nvPr/>
        </p:nvPicPr>
        <p:blipFill>
          <a:blip r:embed="rId2" cstate="print"/>
          <a:srcRect/>
          <a:stretch>
            <a:fillRect/>
          </a:stretch>
        </p:blipFill>
        <p:spPr bwMode="auto">
          <a:xfrm>
            <a:off x="4191000" y="2971800"/>
            <a:ext cx="4419600" cy="33113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Charlene Waggoner, President</a:t>
            </a:r>
          </a:p>
          <a:p>
            <a:r>
              <a:rPr lang="en-US" dirty="0" smtClean="0"/>
              <a:t>Greg </a:t>
            </a:r>
            <a:r>
              <a:rPr lang="en-US" dirty="0" err="1" smtClean="0"/>
              <a:t>Poleski</a:t>
            </a:r>
            <a:r>
              <a:rPr lang="en-US" dirty="0" smtClean="0"/>
              <a:t>, Vice President</a:t>
            </a:r>
          </a:p>
          <a:p>
            <a:r>
              <a:rPr lang="en-US" dirty="0" smtClean="0"/>
              <a:t>Abby </a:t>
            </a:r>
            <a:r>
              <a:rPr lang="en-US" dirty="0" err="1" smtClean="0"/>
              <a:t>Broadstone</a:t>
            </a:r>
            <a:r>
              <a:rPr lang="en-US" dirty="0" smtClean="0"/>
              <a:t>, Vice President, Membership </a:t>
            </a:r>
          </a:p>
          <a:p>
            <a:r>
              <a:rPr lang="en-US" dirty="0" smtClean="0"/>
              <a:t>Larry Ruff, Treasurer</a:t>
            </a:r>
          </a:p>
          <a:p>
            <a:r>
              <a:rPr lang="en-US" dirty="0" smtClean="0"/>
              <a:t>David Hartman, Secretary</a:t>
            </a:r>
          </a:p>
          <a:p>
            <a:r>
              <a:rPr lang="en-US" dirty="0" smtClean="0"/>
              <a:t>Jessica Rowe, Historian</a:t>
            </a:r>
          </a:p>
          <a:p>
            <a:r>
              <a:rPr lang="en-US" dirty="0" smtClean="0"/>
              <a:t>Mike Garvey, Director</a:t>
            </a:r>
          </a:p>
          <a:p>
            <a:r>
              <a:rPr lang="en-US" dirty="0" smtClean="0"/>
              <a:t>Sharon Kenny, Director</a:t>
            </a:r>
          </a:p>
          <a:p>
            <a:r>
              <a:rPr lang="en-US" dirty="0" smtClean="0"/>
              <a:t>Mike </a:t>
            </a:r>
            <a:r>
              <a:rPr lang="en-US" dirty="0" err="1" smtClean="0"/>
              <a:t>Claspille</a:t>
            </a:r>
            <a:r>
              <a:rPr lang="en-US" dirty="0" smtClean="0"/>
              <a:t>, Director</a:t>
            </a:r>
          </a:p>
        </p:txBody>
      </p:sp>
      <p:pic>
        <p:nvPicPr>
          <p:cNvPr id="33795" name="Picture 3"/>
          <p:cNvPicPr>
            <a:picLocks noChangeAspect="1" noChangeArrowheads="1"/>
          </p:cNvPicPr>
          <p:nvPr/>
        </p:nvPicPr>
        <p:blipFill>
          <a:blip r:embed="rId2" cstate="print"/>
          <a:srcRect/>
          <a:stretch>
            <a:fillRect/>
          </a:stretch>
        </p:blipFill>
        <p:spPr bwMode="auto">
          <a:xfrm>
            <a:off x="4900754" y="3124200"/>
            <a:ext cx="3643171"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Recognition</a:t>
            </a:r>
            <a:endParaRPr lang="en-US" dirty="0"/>
          </a:p>
        </p:txBody>
      </p:sp>
      <p:sp>
        <p:nvSpPr>
          <p:cNvPr id="3" name="Content Placeholder 2"/>
          <p:cNvSpPr>
            <a:spLocks noGrp="1"/>
          </p:cNvSpPr>
          <p:nvPr>
            <p:ph idx="1"/>
          </p:nvPr>
        </p:nvSpPr>
        <p:spPr/>
        <p:txBody>
          <a:bodyPr/>
          <a:lstStyle/>
          <a:p>
            <a:r>
              <a:rPr lang="en-US" dirty="0" smtClean="0"/>
              <a:t>Sharon Kenny</a:t>
            </a:r>
          </a:p>
          <a:p>
            <a:r>
              <a:rPr lang="en-US" dirty="0" smtClean="0"/>
              <a:t>Dave Hartman</a:t>
            </a:r>
          </a:p>
          <a:p>
            <a:r>
              <a:rPr lang="en-US" dirty="0" smtClean="0"/>
              <a:t>Bob </a:t>
            </a:r>
            <a:r>
              <a:rPr lang="en-US" dirty="0" err="1" smtClean="0"/>
              <a:t>Virag</a:t>
            </a:r>
            <a:endParaRPr lang="en-US" dirty="0" smtClean="0"/>
          </a:p>
          <a:p>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3707906" y="1371600"/>
            <a:ext cx="454175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Jones Volunteer 2015</a:t>
            </a:r>
            <a:endParaRPr lang="en-US" dirty="0"/>
          </a:p>
        </p:txBody>
      </p:sp>
      <p:sp>
        <p:nvSpPr>
          <p:cNvPr id="3" name="Content Placeholder 2"/>
          <p:cNvSpPr>
            <a:spLocks noGrp="1"/>
          </p:cNvSpPr>
          <p:nvPr>
            <p:ph idx="1"/>
          </p:nvPr>
        </p:nvSpPr>
        <p:spPr/>
        <p:txBody>
          <a:bodyPr/>
          <a:lstStyle/>
          <a:p>
            <a:pPr>
              <a:buNone/>
            </a:pPr>
            <a:r>
              <a:rPr lang="en-US" sz="4000" dirty="0" smtClean="0"/>
              <a:t>Laura </a:t>
            </a:r>
            <a:r>
              <a:rPr lang="en-US" sz="4000" dirty="0" err="1" smtClean="0"/>
              <a:t>Schneier</a:t>
            </a:r>
            <a:endParaRPr lang="en-US" sz="4000" dirty="0" smtClean="0"/>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4648200" y="1371600"/>
            <a:ext cx="3200400" cy="5096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lstStyle/>
          <a:p>
            <a:r>
              <a:rPr lang="en-US" dirty="0" smtClean="0"/>
              <a:t>Our Mission is to conserve natural resources, encourage sound management of the watersheds, and protect the quality of life for the residents of the St. Louis Region. We do that by creating a network of communication and consensus among citizens, government leaders and other organizations which share our goals. Most of all, we encourage everyone to 'act locally' to make it happen.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00"/>
                </a:solidFill>
              </a:rPr>
              <a:t>Team Leader Training</a:t>
            </a:r>
            <a:endParaRPr lang="en-US" dirty="0">
              <a:solidFill>
                <a:srgbClr val="003300"/>
              </a:solidFill>
            </a:endParaRPr>
          </a:p>
        </p:txBody>
      </p:sp>
      <p:sp>
        <p:nvSpPr>
          <p:cNvPr id="3" name="Content Placeholder 2"/>
          <p:cNvSpPr>
            <a:spLocks noGrp="1"/>
          </p:cNvSpPr>
          <p:nvPr>
            <p:ph idx="1"/>
          </p:nvPr>
        </p:nvSpPr>
        <p:spPr>
          <a:xfrm>
            <a:off x="381000" y="1295400"/>
            <a:ext cx="8229600" cy="4525963"/>
          </a:xfrm>
        </p:spPr>
        <p:txBody>
          <a:bodyPr/>
          <a:lstStyle/>
          <a:p>
            <a:r>
              <a:rPr lang="en-US" dirty="0" smtClean="0">
                <a:solidFill>
                  <a:srgbClr val="003300"/>
                </a:solidFill>
              </a:rPr>
              <a:t>Recruiting</a:t>
            </a:r>
          </a:p>
          <a:p>
            <a:r>
              <a:rPr lang="en-US" dirty="0" smtClean="0">
                <a:solidFill>
                  <a:srgbClr val="003300"/>
                </a:solidFill>
              </a:rPr>
              <a:t>Safety</a:t>
            </a:r>
          </a:p>
          <a:p>
            <a:r>
              <a:rPr lang="en-US" dirty="0" smtClean="0">
                <a:solidFill>
                  <a:srgbClr val="003300"/>
                </a:solidFill>
              </a:rPr>
              <a:t>Clean up</a:t>
            </a:r>
          </a:p>
          <a:p>
            <a:r>
              <a:rPr lang="en-US" dirty="0" smtClean="0">
                <a:solidFill>
                  <a:srgbClr val="003300"/>
                </a:solidFill>
              </a:rPr>
              <a:t>Honeysuckle removal</a:t>
            </a:r>
            <a:endParaRPr lang="en-US" dirty="0">
              <a:solidFill>
                <a:srgbClr val="003300"/>
              </a:solidFill>
            </a:endParaRPr>
          </a:p>
        </p:txBody>
      </p:sp>
      <p:pic>
        <p:nvPicPr>
          <p:cNvPr id="9220" name="Picture 4" descr="https://scontent-dfw1-1.xx.fbcdn.net/hphotos-xpa1/v/t1.0-9/10422980_1562923137312114_4867712659292911140_n.jpg?oh=1735c0cb73b40f419ae8e5a0b20e1db3&amp;oe=56EC78DC"/>
          <p:cNvPicPr>
            <a:picLocks noChangeAspect="1" noChangeArrowheads="1"/>
          </p:cNvPicPr>
          <p:nvPr/>
        </p:nvPicPr>
        <p:blipFill>
          <a:blip r:embed="rId2" cstate="print"/>
          <a:srcRect/>
          <a:stretch>
            <a:fillRect/>
          </a:stretch>
        </p:blipFill>
        <p:spPr bwMode="auto">
          <a:xfrm>
            <a:off x="5029200" y="3657600"/>
            <a:ext cx="3924300" cy="2943226"/>
          </a:xfrm>
          <a:prstGeom prst="rect">
            <a:avLst/>
          </a:prstGeom>
          <a:noFill/>
        </p:spPr>
      </p:pic>
      <p:pic>
        <p:nvPicPr>
          <p:cNvPr id="9222" name="Picture 6" descr="https://scontent-dfw1-1.xx.fbcdn.net/hphotos-xfa1/v/t1.0-9/10982848_1562923003978794_3243178423759869832_n.jpg?oh=353995bc0578007404dd722bea7448a5&amp;oe=56B02E4D"/>
          <p:cNvPicPr>
            <a:picLocks noChangeAspect="1" noChangeArrowheads="1"/>
          </p:cNvPicPr>
          <p:nvPr/>
        </p:nvPicPr>
        <p:blipFill>
          <a:blip r:embed="rId3" cstate="print"/>
          <a:srcRect/>
          <a:stretch>
            <a:fillRect/>
          </a:stretch>
        </p:blipFill>
        <p:spPr bwMode="auto">
          <a:xfrm>
            <a:off x="5562600" y="1295400"/>
            <a:ext cx="2895600" cy="2171701"/>
          </a:xfrm>
          <a:prstGeom prst="rect">
            <a:avLst/>
          </a:prstGeom>
          <a:noFill/>
        </p:spPr>
      </p:pic>
      <p:pic>
        <p:nvPicPr>
          <p:cNvPr id="9224" name="Picture 8" descr="https://scontent-dfw1-1.xx.fbcdn.net/hphotos-xap1/v/t1.0-9/996118_1562923010645460_7080943508181380496_n.jpg?oh=03897a45d2327ce6d47eece637b2a9e9&amp;oe=56B0BC05"/>
          <p:cNvPicPr>
            <a:picLocks noChangeAspect="1" noChangeArrowheads="1"/>
          </p:cNvPicPr>
          <p:nvPr/>
        </p:nvPicPr>
        <p:blipFill>
          <a:blip r:embed="rId4" cstate="print"/>
          <a:srcRect/>
          <a:stretch>
            <a:fillRect/>
          </a:stretch>
        </p:blipFill>
        <p:spPr bwMode="auto">
          <a:xfrm>
            <a:off x="838200" y="4114800"/>
            <a:ext cx="3276600" cy="2457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dirty="0" smtClean="0"/>
              <a:t>Confluence Trash Bash</a:t>
            </a: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Coordination</a:t>
            </a:r>
          </a:p>
          <a:p>
            <a:r>
              <a:rPr lang="en-US" dirty="0" smtClean="0"/>
              <a:t>Added sites</a:t>
            </a:r>
          </a:p>
          <a:p>
            <a:r>
              <a:rPr lang="en-US" dirty="0" smtClean="0"/>
              <a:t>Enhanced Marketing</a:t>
            </a:r>
          </a:p>
          <a:p>
            <a:r>
              <a:rPr lang="en-US" dirty="0" smtClean="0"/>
              <a:t>6 rendezvous locations</a:t>
            </a:r>
          </a:p>
          <a:p>
            <a:r>
              <a:rPr lang="en-US" dirty="0" smtClean="0"/>
              <a:t>606 participants</a:t>
            </a:r>
          </a:p>
          <a:p>
            <a:r>
              <a:rPr lang="en-US" dirty="0" smtClean="0"/>
              <a:t>13 tons of trash</a:t>
            </a:r>
          </a:p>
          <a:p>
            <a:r>
              <a:rPr lang="en-US" dirty="0" smtClean="0"/>
              <a:t>400+ tires</a:t>
            </a:r>
          </a:p>
        </p:txBody>
      </p:sp>
      <p:pic>
        <p:nvPicPr>
          <p:cNvPr id="20482" name="Picture 2" descr="https://scontent-dfw1-1.xx.fbcdn.net/hphotos-prn2/v/t1.0-9/s720x720/10696444_1502850723319356_2969894816638977444_n.jpg?oh=3d9686ac2883b9c2f215586cec83477b&amp;oe=56E2FF04"/>
          <p:cNvPicPr>
            <a:picLocks noChangeAspect="1" noChangeArrowheads="1"/>
          </p:cNvPicPr>
          <p:nvPr/>
        </p:nvPicPr>
        <p:blipFill>
          <a:blip r:embed="rId2" cstate="print"/>
          <a:srcRect/>
          <a:stretch>
            <a:fillRect/>
          </a:stretch>
        </p:blipFill>
        <p:spPr bwMode="auto">
          <a:xfrm>
            <a:off x="4724400" y="4114800"/>
            <a:ext cx="3845709" cy="2553124"/>
          </a:xfrm>
          <a:prstGeom prst="rect">
            <a:avLst/>
          </a:prstGeom>
          <a:noFill/>
        </p:spPr>
      </p:pic>
      <p:pic>
        <p:nvPicPr>
          <p:cNvPr id="20486" name="Picture 6" descr="https://scontent-dfw1-1.xx.fbcdn.net/hphotos-xfp1/v/t1.0-0/p180x540/10441138_1502750596662702_2943893138487751348_n.jpg?oh=76ea3e7f168b5c8ea3b80f84ae23cca9&amp;oe=56EFFF3F"/>
          <p:cNvPicPr>
            <a:picLocks noChangeAspect="1" noChangeArrowheads="1"/>
          </p:cNvPicPr>
          <p:nvPr/>
        </p:nvPicPr>
        <p:blipFill>
          <a:blip r:embed="rId3" cstate="print"/>
          <a:srcRect/>
          <a:stretch>
            <a:fillRect/>
          </a:stretch>
        </p:blipFill>
        <p:spPr bwMode="auto">
          <a:xfrm>
            <a:off x="5029200" y="1295400"/>
            <a:ext cx="3352799" cy="2514600"/>
          </a:xfrm>
          <a:prstGeom prst="rect">
            <a:avLst/>
          </a:prstGeom>
          <a:noFill/>
        </p:spPr>
      </p:pic>
      <p:pic>
        <p:nvPicPr>
          <p:cNvPr id="20488" name="Picture 8" descr="http://www.kshe95.com/sites/g/files/exi371/f/styles/emmis_xgallery_large/public/201503/trash-bash_0312115_IMG_6845.jpg?itok=mCQhfbip"/>
          <p:cNvPicPr>
            <a:picLocks noChangeAspect="1" noChangeArrowheads="1"/>
          </p:cNvPicPr>
          <p:nvPr/>
        </p:nvPicPr>
        <p:blipFill>
          <a:blip r:embed="rId4" cstate="print"/>
          <a:srcRect/>
          <a:stretch>
            <a:fillRect/>
          </a:stretch>
        </p:blipFill>
        <p:spPr bwMode="auto">
          <a:xfrm>
            <a:off x="457200" y="457200"/>
            <a:ext cx="2123078" cy="1590676"/>
          </a:xfrm>
          <a:prstGeom prst="rect">
            <a:avLst/>
          </a:prstGeom>
          <a:noFill/>
        </p:spPr>
      </p:pic>
      <p:pic>
        <p:nvPicPr>
          <p:cNvPr id="18434" name="Picture 2" descr="https://scontent-atl3-1.xx.fbcdn.net/hphotos-xpt1/v/t1.0-9/1458483_1540591916211903_8852762356361297765_n.jpg?oh=17316a0e265474d63d280c62eeb4519f&amp;oe=56DE6882"/>
          <p:cNvPicPr>
            <a:picLocks noChangeAspect="1" noChangeArrowheads="1"/>
          </p:cNvPicPr>
          <p:nvPr/>
        </p:nvPicPr>
        <p:blipFill>
          <a:blip r:embed="rId5" cstate="print"/>
          <a:srcRect/>
          <a:stretch>
            <a:fillRect/>
          </a:stretch>
        </p:blipFill>
        <p:spPr bwMode="auto">
          <a:xfrm>
            <a:off x="3276600" y="1066800"/>
            <a:ext cx="1672119"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Clean Stream</a:t>
            </a:r>
            <a:endParaRPr lang="en-US" dirty="0"/>
          </a:p>
        </p:txBody>
      </p:sp>
      <p:sp>
        <p:nvSpPr>
          <p:cNvPr id="3" name="Content Placeholder 2"/>
          <p:cNvSpPr>
            <a:spLocks noGrp="1"/>
          </p:cNvSpPr>
          <p:nvPr>
            <p:ph idx="1"/>
          </p:nvPr>
        </p:nvSpPr>
        <p:spPr/>
        <p:txBody>
          <a:bodyPr/>
          <a:lstStyle/>
          <a:p>
            <a:r>
              <a:rPr lang="en-US" dirty="0" smtClean="0"/>
              <a:t>836 participants</a:t>
            </a:r>
          </a:p>
          <a:p>
            <a:r>
              <a:rPr lang="en-US" dirty="0" smtClean="0"/>
              <a:t>7 tons trash</a:t>
            </a:r>
          </a:p>
          <a:p>
            <a:r>
              <a:rPr lang="en-US" dirty="0" smtClean="0"/>
              <a:t>46 tires</a:t>
            </a:r>
          </a:p>
        </p:txBody>
      </p:sp>
      <p:pic>
        <p:nvPicPr>
          <p:cNvPr id="7171" name="Picture 3"/>
          <p:cNvPicPr>
            <a:picLocks noChangeAspect="1" noChangeArrowheads="1"/>
          </p:cNvPicPr>
          <p:nvPr/>
        </p:nvPicPr>
        <p:blipFill>
          <a:blip r:embed="rId2" cstate="print"/>
          <a:srcRect/>
          <a:stretch>
            <a:fillRect/>
          </a:stretch>
        </p:blipFill>
        <p:spPr bwMode="auto">
          <a:xfrm>
            <a:off x="1143000" y="3810000"/>
            <a:ext cx="6486525" cy="242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 Earth Day	</a:t>
            </a:r>
            <a:endParaRPr lang="en-US" dirty="0"/>
          </a:p>
        </p:txBody>
      </p:sp>
      <p:sp>
        <p:nvSpPr>
          <p:cNvPr id="3" name="Content Placeholder 2"/>
          <p:cNvSpPr>
            <a:spLocks noGrp="1"/>
          </p:cNvSpPr>
          <p:nvPr>
            <p:ph idx="1"/>
          </p:nvPr>
        </p:nvSpPr>
        <p:spPr/>
        <p:txBody>
          <a:bodyPr/>
          <a:lstStyle/>
          <a:p>
            <a:r>
              <a:rPr lang="en-US" dirty="0" smtClean="0"/>
              <a:t>Rotary Park</a:t>
            </a:r>
          </a:p>
          <a:p>
            <a:r>
              <a:rPr lang="en-US" dirty="0" smtClean="0"/>
              <a:t>400- 500 participants</a:t>
            </a:r>
          </a:p>
          <a:p>
            <a:r>
              <a:rPr lang="en-US" dirty="0" smtClean="0"/>
              <a:t>New vendors</a:t>
            </a:r>
          </a:p>
          <a:p>
            <a:r>
              <a:rPr lang="en-US" dirty="0" smtClean="0"/>
              <a:t>Food and music</a:t>
            </a:r>
          </a:p>
          <a:p>
            <a:r>
              <a:rPr lang="en-US" dirty="0" smtClean="0"/>
              <a:t>Better Participation than ever</a:t>
            </a:r>
          </a:p>
          <a:p>
            <a:r>
              <a:rPr lang="en-US" dirty="0" smtClean="0"/>
              <a:t>(adding a 5K run for 2016)</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5029200" y="1371600"/>
            <a:ext cx="358140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Dardenne</a:t>
            </a:r>
            <a:r>
              <a:rPr lang="en-US" dirty="0" smtClean="0"/>
              <a:t> Days	</a:t>
            </a:r>
            <a:endParaRPr lang="en-US" dirty="0"/>
          </a:p>
        </p:txBody>
      </p:sp>
      <p:sp>
        <p:nvSpPr>
          <p:cNvPr id="3" name="Content Placeholder 2"/>
          <p:cNvSpPr>
            <a:spLocks noGrp="1"/>
          </p:cNvSpPr>
          <p:nvPr>
            <p:ph idx="1"/>
          </p:nvPr>
        </p:nvSpPr>
        <p:spPr/>
        <p:txBody>
          <a:bodyPr/>
          <a:lstStyle/>
          <a:p>
            <a:r>
              <a:rPr lang="en-US" dirty="0" smtClean="0"/>
              <a:t>Spring and Fall</a:t>
            </a:r>
          </a:p>
          <a:p>
            <a:r>
              <a:rPr lang="en-US" dirty="0" smtClean="0"/>
              <a:t>Length of stream water quality monitoring</a:t>
            </a:r>
          </a:p>
          <a:p>
            <a:r>
              <a:rPr lang="en-US" dirty="0" smtClean="0"/>
              <a:t>53 volunteers</a:t>
            </a:r>
          </a:p>
          <a:p>
            <a:pPr>
              <a:buNone/>
            </a:pPr>
            <a:endParaRPr lang="en-US" dirty="0" smtClean="0"/>
          </a:p>
          <a:p>
            <a:endParaRPr lang="en-US" dirty="0"/>
          </a:p>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181600" y="2743200"/>
            <a:ext cx="2935715" cy="39147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62000" y="4114800"/>
            <a:ext cx="3810000" cy="21398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Adaptation Forum</a:t>
            </a:r>
            <a:br>
              <a:rPr lang="en-US" dirty="0" smtClean="0"/>
            </a:br>
            <a:r>
              <a:rPr lang="en-US" dirty="0" smtClean="0"/>
              <a:t>Pre Forum</a:t>
            </a:r>
            <a:endParaRPr lang="en-US" dirty="0"/>
          </a:p>
        </p:txBody>
      </p:sp>
      <p:sp>
        <p:nvSpPr>
          <p:cNvPr id="3" name="Content Placeholder 2"/>
          <p:cNvSpPr>
            <a:spLocks noGrp="1"/>
          </p:cNvSpPr>
          <p:nvPr>
            <p:ph idx="1"/>
          </p:nvPr>
        </p:nvSpPr>
        <p:spPr/>
        <p:txBody>
          <a:bodyPr/>
          <a:lstStyle/>
          <a:p>
            <a:r>
              <a:rPr lang="en-US" dirty="0" smtClean="0"/>
              <a:t>Bringing the conversation about adaptation to the local level with concrete discussions about options and opportunities.</a:t>
            </a:r>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048000" y="3276600"/>
            <a:ext cx="2743200" cy="3255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1511</TotalTime>
  <Words>554</Words>
  <Application>Microsoft Macintosh PowerPoint</Application>
  <PresentationFormat>On-screen Show (4:3)</PresentationFormat>
  <Paragraphs>133</Paragraphs>
  <Slides>25</Slides>
  <Notes>1</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Slide 1</vt:lpstr>
      <vt:lpstr>Slide 2</vt:lpstr>
      <vt:lpstr>Mission Statement</vt:lpstr>
      <vt:lpstr>Team Leader Training</vt:lpstr>
      <vt:lpstr>Confluence Trash Bash</vt:lpstr>
      <vt:lpstr>Mission: Clean Stream</vt:lpstr>
      <vt:lpstr>GM Earth Day </vt:lpstr>
      <vt:lpstr>Dardenne Days </vt:lpstr>
      <vt:lpstr>National Adaptation Forum Pre Forum</vt:lpstr>
      <vt:lpstr>Big Muddy Speaker Series</vt:lpstr>
      <vt:lpstr>Pedal and Paddle Events</vt:lpstr>
      <vt:lpstr>Race for the Rivers</vt:lpstr>
      <vt:lpstr>River Ring Honeysuckle Bash</vt:lpstr>
      <vt:lpstr>Confluence Conservation Crew</vt:lpstr>
      <vt:lpstr>And…</vt:lpstr>
      <vt:lpstr>Sponsors</vt:lpstr>
      <vt:lpstr>Sponsors (Cont)</vt:lpstr>
      <vt:lpstr>Generous Assistance Provided by</vt:lpstr>
      <vt:lpstr>2015 Financial Report</vt:lpstr>
      <vt:lpstr>2015 GN Year End Financial Report</vt:lpstr>
      <vt:lpstr>2015 GN Annual Financial Report </vt:lpstr>
      <vt:lpstr>Reach</vt:lpstr>
      <vt:lpstr>Board</vt:lpstr>
      <vt:lpstr>Special Recognition</vt:lpstr>
      <vt:lpstr>Pat Jones Volunteer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dc:title>
  <dc:creator>C Waggon</dc:creator>
  <cp:lastModifiedBy>Larry  Ruff</cp:lastModifiedBy>
  <cp:revision>110</cp:revision>
  <dcterms:created xsi:type="dcterms:W3CDTF">2016-01-18T15:25:39Z</dcterms:created>
  <dcterms:modified xsi:type="dcterms:W3CDTF">2016-01-18T15:43:59Z</dcterms:modified>
</cp:coreProperties>
</file>